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handoutMasterIdLst>
    <p:handoutMasterId r:id="rId40"/>
  </p:handoutMasterIdLst>
  <p:sldIdLst>
    <p:sldId id="257" r:id="rId2"/>
    <p:sldId id="268" r:id="rId3"/>
    <p:sldId id="256" r:id="rId4"/>
    <p:sldId id="303" r:id="rId5"/>
    <p:sldId id="294" r:id="rId6"/>
    <p:sldId id="269" r:id="rId7"/>
    <p:sldId id="270" r:id="rId8"/>
    <p:sldId id="301" r:id="rId9"/>
    <p:sldId id="302" r:id="rId10"/>
    <p:sldId id="286" r:id="rId11"/>
    <p:sldId id="277" r:id="rId12"/>
    <p:sldId id="274" r:id="rId13"/>
    <p:sldId id="283" r:id="rId14"/>
    <p:sldId id="295" r:id="rId15"/>
    <p:sldId id="276" r:id="rId16"/>
    <p:sldId id="275" r:id="rId17"/>
    <p:sldId id="297" r:id="rId18"/>
    <p:sldId id="307" r:id="rId19"/>
    <p:sldId id="308" r:id="rId20"/>
    <p:sldId id="317" r:id="rId21"/>
    <p:sldId id="265" r:id="rId22"/>
    <p:sldId id="281" r:id="rId23"/>
    <p:sldId id="318" r:id="rId24"/>
    <p:sldId id="322" r:id="rId25"/>
    <p:sldId id="280" r:id="rId26"/>
    <p:sldId id="312" r:id="rId27"/>
    <p:sldId id="282" r:id="rId28"/>
    <p:sldId id="304" r:id="rId29"/>
    <p:sldId id="262" r:id="rId30"/>
    <p:sldId id="310" r:id="rId31"/>
    <p:sldId id="263" r:id="rId32"/>
    <p:sldId id="306" r:id="rId33"/>
    <p:sldId id="261" r:id="rId34"/>
    <p:sldId id="323" r:id="rId35"/>
    <p:sldId id="299" r:id="rId36"/>
    <p:sldId id="267" r:id="rId37"/>
    <p:sldId id="313" r:id="rId38"/>
    <p:sldId id="298" r:id="rId39"/>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767288-AFD4-4FB4-9998-F85AE2CCD7B4}" v="7" dt="2026-09-18T14:19:43.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9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 Du Toit" userId="f1564704-3832-4c54-828d-1d8dcdf4f504" providerId="ADAL" clId="{FF48AD1D-750E-461B-A71E-9DEC99F28A05}"/>
    <pc:docChg chg="custSel delSld modSld">
      <pc:chgData name="Leon Du Toit" userId="f1564704-3832-4c54-828d-1d8dcdf4f504" providerId="ADAL" clId="{FF48AD1D-750E-461B-A71E-9DEC99F28A05}" dt="2026-09-18T14:19:48.012" v="143" actId="47"/>
      <pc:docMkLst>
        <pc:docMk/>
      </pc:docMkLst>
      <pc:sldChg chg="addSp delSp mod">
        <pc:chgData name="Leon Du Toit" userId="f1564704-3832-4c54-828d-1d8dcdf4f504" providerId="ADAL" clId="{FF48AD1D-750E-461B-A71E-9DEC99F28A05}" dt="2026-09-18T13:39:44.200" v="16" actId="22"/>
        <pc:sldMkLst>
          <pc:docMk/>
          <pc:sldMk cId="2160979859" sldId="256"/>
        </pc:sldMkLst>
        <pc:picChg chg="del">
          <ac:chgData name="Leon Du Toit" userId="f1564704-3832-4c54-828d-1d8dcdf4f504" providerId="ADAL" clId="{FF48AD1D-750E-461B-A71E-9DEC99F28A05}" dt="2026-09-18T13:39:36.867" v="13" actId="478"/>
          <ac:picMkLst>
            <pc:docMk/>
            <pc:sldMk cId="2160979859" sldId="256"/>
            <ac:picMk id="2" creationId="{00000000-0000-0000-0000-000000000000}"/>
          </ac:picMkLst>
        </pc:picChg>
        <pc:picChg chg="add">
          <ac:chgData name="Leon Du Toit" userId="f1564704-3832-4c54-828d-1d8dcdf4f504" providerId="ADAL" clId="{FF48AD1D-750E-461B-A71E-9DEC99F28A05}" dt="2026-09-18T13:39:37.794" v="14" actId="22"/>
          <ac:picMkLst>
            <pc:docMk/>
            <pc:sldMk cId="2160979859" sldId="256"/>
            <ac:picMk id="6" creationId="{FD56D2BC-BEAA-15B5-3E65-D0FA432F02C7}"/>
          </ac:picMkLst>
        </pc:picChg>
        <pc:picChg chg="add">
          <ac:chgData name="Leon Du Toit" userId="f1564704-3832-4c54-828d-1d8dcdf4f504" providerId="ADAL" clId="{FF48AD1D-750E-461B-A71E-9DEC99F28A05}" dt="2026-09-18T13:39:44.200" v="16" actId="22"/>
          <ac:picMkLst>
            <pc:docMk/>
            <pc:sldMk cId="2160979859" sldId="256"/>
            <ac:picMk id="8" creationId="{64FE19F4-3150-E096-8CD8-6F25D34797C1}"/>
          </ac:picMkLst>
        </pc:picChg>
        <pc:picChg chg="del">
          <ac:chgData name="Leon Du Toit" userId="f1564704-3832-4c54-828d-1d8dcdf4f504" providerId="ADAL" clId="{FF48AD1D-750E-461B-A71E-9DEC99F28A05}" dt="2026-09-18T13:39:43.466" v="15" actId="478"/>
          <ac:picMkLst>
            <pc:docMk/>
            <pc:sldMk cId="2160979859" sldId="256"/>
            <ac:picMk id="1026" creationId="{00000000-0000-0000-0000-000000000000}"/>
          </ac:picMkLst>
        </pc:picChg>
      </pc:sldChg>
      <pc:sldChg chg="addSp delSp mod">
        <pc:chgData name="Leon Du Toit" userId="f1564704-3832-4c54-828d-1d8dcdf4f504" providerId="ADAL" clId="{FF48AD1D-750E-461B-A71E-9DEC99F28A05}" dt="2026-09-18T14:07:11.340" v="123" actId="22"/>
        <pc:sldMkLst>
          <pc:docMk/>
          <pc:sldMk cId="3576963136" sldId="261"/>
        </pc:sldMkLst>
        <pc:picChg chg="del">
          <ac:chgData name="Leon Du Toit" userId="f1564704-3832-4c54-828d-1d8dcdf4f504" providerId="ADAL" clId="{FF48AD1D-750E-461B-A71E-9DEC99F28A05}" dt="2026-09-18T14:07:06.585" v="117" actId="478"/>
          <ac:picMkLst>
            <pc:docMk/>
            <pc:sldMk cId="3576963136" sldId="261"/>
            <ac:picMk id="2" creationId="{00000000-0000-0000-0000-000000000000}"/>
          </ac:picMkLst>
        </pc:picChg>
        <pc:picChg chg="del">
          <ac:chgData name="Leon Du Toit" userId="f1564704-3832-4c54-828d-1d8dcdf4f504" providerId="ADAL" clId="{FF48AD1D-750E-461B-A71E-9DEC99F28A05}" dt="2026-09-18T14:07:09.171" v="121" actId="478"/>
          <ac:picMkLst>
            <pc:docMk/>
            <pc:sldMk cId="3576963136" sldId="261"/>
            <ac:picMk id="3" creationId="{00000000-0000-0000-0000-000000000000}"/>
          </ac:picMkLst>
        </pc:picChg>
        <pc:picChg chg="del">
          <ac:chgData name="Leon Du Toit" userId="f1564704-3832-4c54-828d-1d8dcdf4f504" providerId="ADAL" clId="{FF48AD1D-750E-461B-A71E-9DEC99F28A05}" dt="2026-09-18T14:07:08.581" v="120" actId="478"/>
          <ac:picMkLst>
            <pc:docMk/>
            <pc:sldMk cId="3576963136" sldId="261"/>
            <ac:picMk id="4" creationId="{00000000-0000-0000-0000-000000000000}"/>
          </ac:picMkLst>
        </pc:picChg>
        <pc:picChg chg="del">
          <ac:chgData name="Leon Du Toit" userId="f1564704-3832-4c54-828d-1d8dcdf4f504" providerId="ADAL" clId="{FF48AD1D-750E-461B-A71E-9DEC99F28A05}" dt="2026-09-18T14:07:09.826" v="122" actId="478"/>
          <ac:picMkLst>
            <pc:docMk/>
            <pc:sldMk cId="3576963136" sldId="261"/>
            <ac:picMk id="5" creationId="{00000000-0000-0000-0000-000000000000}"/>
          </ac:picMkLst>
        </pc:picChg>
        <pc:picChg chg="add">
          <ac:chgData name="Leon Du Toit" userId="f1564704-3832-4c54-828d-1d8dcdf4f504" providerId="ADAL" clId="{FF48AD1D-750E-461B-A71E-9DEC99F28A05}" dt="2026-09-18T14:07:11.340" v="123" actId="22"/>
          <ac:picMkLst>
            <pc:docMk/>
            <pc:sldMk cId="3576963136" sldId="261"/>
            <ac:picMk id="7" creationId="{BABE9015-8F58-37B9-D4FD-B6F799C63BF0}"/>
          </ac:picMkLst>
        </pc:picChg>
        <pc:picChg chg="del">
          <ac:chgData name="Leon Du Toit" userId="f1564704-3832-4c54-828d-1d8dcdf4f504" providerId="ADAL" clId="{FF48AD1D-750E-461B-A71E-9DEC99F28A05}" dt="2026-09-18T14:07:07.922" v="119" actId="478"/>
          <ac:picMkLst>
            <pc:docMk/>
            <pc:sldMk cId="3576963136" sldId="261"/>
            <ac:picMk id="8" creationId="{00000000-0000-0000-0000-000000000000}"/>
          </ac:picMkLst>
        </pc:picChg>
        <pc:picChg chg="del">
          <ac:chgData name="Leon Du Toit" userId="f1564704-3832-4c54-828d-1d8dcdf4f504" providerId="ADAL" clId="{FF48AD1D-750E-461B-A71E-9DEC99F28A05}" dt="2026-09-18T14:07:07.265" v="118" actId="478"/>
          <ac:picMkLst>
            <pc:docMk/>
            <pc:sldMk cId="3576963136" sldId="261"/>
            <ac:picMk id="10" creationId="{00000000-0000-0000-0000-000000000000}"/>
          </ac:picMkLst>
        </pc:picChg>
      </pc:sldChg>
      <pc:sldChg chg="addSp delSp mod">
        <pc:chgData name="Leon Du Toit" userId="f1564704-3832-4c54-828d-1d8dcdf4f504" providerId="ADAL" clId="{FF48AD1D-750E-461B-A71E-9DEC99F28A05}" dt="2026-09-18T13:39:24.916" v="12" actId="22"/>
        <pc:sldMkLst>
          <pc:docMk/>
          <pc:sldMk cId="1197681594" sldId="268"/>
        </pc:sldMkLst>
        <pc:picChg chg="del">
          <ac:chgData name="Leon Du Toit" userId="f1564704-3832-4c54-828d-1d8dcdf4f504" providerId="ADAL" clId="{FF48AD1D-750E-461B-A71E-9DEC99F28A05}" dt="2026-09-18T13:39:12.983" v="0" actId="478"/>
          <ac:picMkLst>
            <pc:docMk/>
            <pc:sldMk cId="1197681594" sldId="268"/>
            <ac:picMk id="2" creationId="{00000000-0000-0000-0000-000000000000}"/>
          </ac:picMkLst>
        </pc:picChg>
        <pc:picChg chg="del">
          <ac:chgData name="Leon Du Toit" userId="f1564704-3832-4c54-828d-1d8dcdf4f504" providerId="ADAL" clId="{FF48AD1D-750E-461B-A71E-9DEC99F28A05}" dt="2026-09-18T13:39:15.556" v="4" actId="478"/>
          <ac:picMkLst>
            <pc:docMk/>
            <pc:sldMk cId="1197681594" sldId="268"/>
            <ac:picMk id="3" creationId="{00000000-0000-0000-0000-000000000000}"/>
          </ac:picMkLst>
        </pc:picChg>
        <pc:picChg chg="del">
          <ac:chgData name="Leon Du Toit" userId="f1564704-3832-4c54-828d-1d8dcdf4f504" providerId="ADAL" clId="{FF48AD1D-750E-461B-A71E-9DEC99F28A05}" dt="2026-09-18T13:39:14.146" v="2" actId="478"/>
          <ac:picMkLst>
            <pc:docMk/>
            <pc:sldMk cId="1197681594" sldId="268"/>
            <ac:picMk id="4" creationId="{00000000-0000-0000-0000-000000000000}"/>
          </ac:picMkLst>
        </pc:picChg>
        <pc:picChg chg="del">
          <ac:chgData name="Leon Du Toit" userId="f1564704-3832-4c54-828d-1d8dcdf4f504" providerId="ADAL" clId="{FF48AD1D-750E-461B-A71E-9DEC99F28A05}" dt="2026-09-18T13:39:14.828" v="3" actId="478"/>
          <ac:picMkLst>
            <pc:docMk/>
            <pc:sldMk cId="1197681594" sldId="268"/>
            <ac:picMk id="5" creationId="{00000000-0000-0000-0000-000000000000}"/>
          </ac:picMkLst>
        </pc:picChg>
        <pc:picChg chg="del">
          <ac:chgData name="Leon Du Toit" userId="f1564704-3832-4c54-828d-1d8dcdf4f504" providerId="ADAL" clId="{FF48AD1D-750E-461B-A71E-9DEC99F28A05}" dt="2026-09-18T13:39:13.638" v="1" actId="478"/>
          <ac:picMkLst>
            <pc:docMk/>
            <pc:sldMk cId="1197681594" sldId="268"/>
            <ac:picMk id="6" creationId="{00000000-0000-0000-0000-000000000000}"/>
          </ac:picMkLst>
        </pc:picChg>
        <pc:picChg chg="del">
          <ac:chgData name="Leon Du Toit" userId="f1564704-3832-4c54-828d-1d8dcdf4f504" providerId="ADAL" clId="{FF48AD1D-750E-461B-A71E-9DEC99F28A05}" dt="2026-09-18T13:39:16.849" v="6" actId="478"/>
          <ac:picMkLst>
            <pc:docMk/>
            <pc:sldMk cId="1197681594" sldId="268"/>
            <ac:picMk id="7" creationId="{00000000-0000-0000-0000-000000000000}"/>
          </ac:picMkLst>
        </pc:picChg>
        <pc:picChg chg="del">
          <ac:chgData name="Leon Du Toit" userId="f1564704-3832-4c54-828d-1d8dcdf4f504" providerId="ADAL" clId="{FF48AD1D-750E-461B-A71E-9DEC99F28A05}" dt="2026-09-18T13:39:17.514" v="7" actId="478"/>
          <ac:picMkLst>
            <pc:docMk/>
            <pc:sldMk cId="1197681594" sldId="268"/>
            <ac:picMk id="8" creationId="{00000000-0000-0000-0000-000000000000}"/>
          </ac:picMkLst>
        </pc:picChg>
        <pc:picChg chg="del">
          <ac:chgData name="Leon Du Toit" userId="f1564704-3832-4c54-828d-1d8dcdf4f504" providerId="ADAL" clId="{FF48AD1D-750E-461B-A71E-9DEC99F28A05}" dt="2026-09-18T13:39:16.342" v="5" actId="478"/>
          <ac:picMkLst>
            <pc:docMk/>
            <pc:sldMk cId="1197681594" sldId="268"/>
            <ac:picMk id="9" creationId="{00000000-0000-0000-0000-000000000000}"/>
          </ac:picMkLst>
        </pc:picChg>
        <pc:picChg chg="del">
          <ac:chgData name="Leon Du Toit" userId="f1564704-3832-4c54-828d-1d8dcdf4f504" providerId="ADAL" clId="{FF48AD1D-750E-461B-A71E-9DEC99F28A05}" dt="2026-09-18T13:39:19.490" v="10" actId="478"/>
          <ac:picMkLst>
            <pc:docMk/>
            <pc:sldMk cId="1197681594" sldId="268"/>
            <ac:picMk id="10" creationId="{00000000-0000-0000-0000-000000000000}"/>
          </ac:picMkLst>
        </pc:picChg>
        <pc:picChg chg="del">
          <ac:chgData name="Leon Du Toit" userId="f1564704-3832-4c54-828d-1d8dcdf4f504" providerId="ADAL" clId="{FF48AD1D-750E-461B-A71E-9DEC99F28A05}" dt="2026-09-18T13:39:20.076" v="11" actId="478"/>
          <ac:picMkLst>
            <pc:docMk/>
            <pc:sldMk cId="1197681594" sldId="268"/>
            <ac:picMk id="11" creationId="{00000000-0000-0000-0000-000000000000}"/>
          </ac:picMkLst>
        </pc:picChg>
        <pc:picChg chg="del">
          <ac:chgData name="Leon Du Toit" userId="f1564704-3832-4c54-828d-1d8dcdf4f504" providerId="ADAL" clId="{FF48AD1D-750E-461B-A71E-9DEC99F28A05}" dt="2026-09-18T13:39:18.983" v="9" actId="478"/>
          <ac:picMkLst>
            <pc:docMk/>
            <pc:sldMk cId="1197681594" sldId="268"/>
            <ac:picMk id="12" creationId="{00000000-0000-0000-0000-000000000000}"/>
          </ac:picMkLst>
        </pc:picChg>
        <pc:picChg chg="del">
          <ac:chgData name="Leon Du Toit" userId="f1564704-3832-4c54-828d-1d8dcdf4f504" providerId="ADAL" clId="{FF48AD1D-750E-461B-A71E-9DEC99F28A05}" dt="2026-09-18T13:39:18.201" v="8" actId="478"/>
          <ac:picMkLst>
            <pc:docMk/>
            <pc:sldMk cId="1197681594" sldId="268"/>
            <ac:picMk id="13" creationId="{00000000-0000-0000-0000-000000000000}"/>
          </ac:picMkLst>
        </pc:picChg>
        <pc:picChg chg="add">
          <ac:chgData name="Leon Du Toit" userId="f1564704-3832-4c54-828d-1d8dcdf4f504" providerId="ADAL" clId="{FF48AD1D-750E-461B-A71E-9DEC99F28A05}" dt="2026-09-18T13:39:24.916" v="12" actId="22"/>
          <ac:picMkLst>
            <pc:docMk/>
            <pc:sldMk cId="1197681594" sldId="268"/>
            <ac:picMk id="15" creationId="{9E4E3712-302B-7F25-5AB1-9BDEA0C6A8A7}"/>
          </ac:picMkLst>
        </pc:picChg>
      </pc:sldChg>
      <pc:sldChg chg="addSp delSp mod">
        <pc:chgData name="Leon Du Toit" userId="f1564704-3832-4c54-828d-1d8dcdf4f504" providerId="ADAL" clId="{FF48AD1D-750E-461B-A71E-9DEC99F28A05}" dt="2026-09-18T13:40:43.570" v="24" actId="22"/>
        <pc:sldMkLst>
          <pc:docMk/>
          <pc:sldMk cId="3403793974" sldId="269"/>
        </pc:sldMkLst>
        <pc:picChg chg="del">
          <ac:chgData name="Leon Du Toit" userId="f1564704-3832-4c54-828d-1d8dcdf4f504" providerId="ADAL" clId="{FF48AD1D-750E-461B-A71E-9DEC99F28A05}" dt="2026-09-18T13:40:42.494" v="23" actId="478"/>
          <ac:picMkLst>
            <pc:docMk/>
            <pc:sldMk cId="3403793974" sldId="269"/>
            <ac:picMk id="2" creationId="{00000000-0000-0000-0000-000000000000}"/>
          </ac:picMkLst>
        </pc:picChg>
        <pc:picChg chg="del">
          <ac:chgData name="Leon Du Toit" userId="f1564704-3832-4c54-828d-1d8dcdf4f504" providerId="ADAL" clId="{FF48AD1D-750E-461B-A71E-9DEC99F28A05}" dt="2026-09-18T13:40:24.181" v="19" actId="478"/>
          <ac:picMkLst>
            <pc:docMk/>
            <pc:sldMk cId="3403793974" sldId="269"/>
            <ac:picMk id="3" creationId="{00000000-0000-0000-0000-000000000000}"/>
          </ac:picMkLst>
        </pc:picChg>
        <pc:picChg chg="del">
          <ac:chgData name="Leon Du Toit" userId="f1564704-3832-4c54-828d-1d8dcdf4f504" providerId="ADAL" clId="{FF48AD1D-750E-461B-A71E-9DEC99F28A05}" dt="2026-09-18T13:40:34.918" v="21" actId="478"/>
          <ac:picMkLst>
            <pc:docMk/>
            <pc:sldMk cId="3403793974" sldId="269"/>
            <ac:picMk id="4" creationId="{00000000-0000-0000-0000-000000000000}"/>
          </ac:picMkLst>
        </pc:picChg>
        <pc:picChg chg="add">
          <ac:chgData name="Leon Du Toit" userId="f1564704-3832-4c54-828d-1d8dcdf4f504" providerId="ADAL" clId="{FF48AD1D-750E-461B-A71E-9DEC99F28A05}" dt="2026-09-18T13:40:28.978" v="20" actId="22"/>
          <ac:picMkLst>
            <pc:docMk/>
            <pc:sldMk cId="3403793974" sldId="269"/>
            <ac:picMk id="8" creationId="{72858A5C-4EA9-5BF0-3C96-949CA2623D5C}"/>
          </ac:picMkLst>
        </pc:picChg>
        <pc:picChg chg="add">
          <ac:chgData name="Leon Du Toit" userId="f1564704-3832-4c54-828d-1d8dcdf4f504" providerId="ADAL" clId="{FF48AD1D-750E-461B-A71E-9DEC99F28A05}" dt="2026-09-18T13:40:35.837" v="22" actId="22"/>
          <ac:picMkLst>
            <pc:docMk/>
            <pc:sldMk cId="3403793974" sldId="269"/>
            <ac:picMk id="10" creationId="{4A8509ED-4B53-A7AF-C1B5-F8BE8998CCD0}"/>
          </ac:picMkLst>
        </pc:picChg>
        <pc:picChg chg="add">
          <ac:chgData name="Leon Du Toit" userId="f1564704-3832-4c54-828d-1d8dcdf4f504" providerId="ADAL" clId="{FF48AD1D-750E-461B-A71E-9DEC99F28A05}" dt="2026-09-18T13:40:43.570" v="24" actId="22"/>
          <ac:picMkLst>
            <pc:docMk/>
            <pc:sldMk cId="3403793974" sldId="269"/>
            <ac:picMk id="12" creationId="{D0177920-ABDB-63AF-97F4-D4E21F84BA58}"/>
          </ac:picMkLst>
        </pc:picChg>
      </pc:sldChg>
      <pc:sldChg chg="addSp delSp modSp mod">
        <pc:chgData name="Leon Du Toit" userId="f1564704-3832-4c54-828d-1d8dcdf4f504" providerId="ADAL" clId="{FF48AD1D-750E-461B-A71E-9DEC99F28A05}" dt="2026-09-18T13:43:30.133" v="34" actId="1076"/>
        <pc:sldMkLst>
          <pc:docMk/>
          <pc:sldMk cId="2722746988" sldId="270"/>
        </pc:sldMkLst>
        <pc:picChg chg="del">
          <ac:chgData name="Leon Du Toit" userId="f1564704-3832-4c54-828d-1d8dcdf4f504" providerId="ADAL" clId="{FF48AD1D-750E-461B-A71E-9DEC99F28A05}" dt="2026-09-18T13:43:20.662" v="30" actId="478"/>
          <ac:picMkLst>
            <pc:docMk/>
            <pc:sldMk cId="2722746988" sldId="270"/>
            <ac:picMk id="2" creationId="{00000000-0000-0000-0000-000000000000}"/>
          </ac:picMkLst>
        </pc:picChg>
        <pc:picChg chg="del">
          <ac:chgData name="Leon Du Toit" userId="f1564704-3832-4c54-828d-1d8dcdf4f504" providerId="ADAL" clId="{FF48AD1D-750E-461B-A71E-9DEC99F28A05}" dt="2026-09-18T13:42:49.321" v="25" actId="478"/>
          <ac:picMkLst>
            <pc:docMk/>
            <pc:sldMk cId="2722746988" sldId="270"/>
            <ac:picMk id="6" creationId="{00000000-0000-0000-0000-000000000000}"/>
          </ac:picMkLst>
        </pc:picChg>
        <pc:picChg chg="add mod">
          <ac:chgData name="Leon Du Toit" userId="f1564704-3832-4c54-828d-1d8dcdf4f504" providerId="ADAL" clId="{FF48AD1D-750E-461B-A71E-9DEC99F28A05}" dt="2026-09-18T13:43:00.522" v="29" actId="1076"/>
          <ac:picMkLst>
            <pc:docMk/>
            <pc:sldMk cId="2722746988" sldId="270"/>
            <ac:picMk id="7" creationId="{36D1E61D-FECD-4F21-AB86-2F5F76454CF6}"/>
          </ac:picMkLst>
        </pc:picChg>
        <pc:picChg chg="add mod">
          <ac:chgData name="Leon Du Toit" userId="f1564704-3832-4c54-828d-1d8dcdf4f504" providerId="ADAL" clId="{FF48AD1D-750E-461B-A71E-9DEC99F28A05}" dt="2026-09-18T13:43:30.133" v="34" actId="1076"/>
          <ac:picMkLst>
            <pc:docMk/>
            <pc:sldMk cId="2722746988" sldId="270"/>
            <ac:picMk id="9" creationId="{D718C445-9A25-9DD6-C8DF-A3C8D9B31DCC}"/>
          </ac:picMkLst>
        </pc:picChg>
      </pc:sldChg>
      <pc:sldChg chg="addSp delSp modSp mod modAnim">
        <pc:chgData name="Leon Du Toit" userId="f1564704-3832-4c54-828d-1d8dcdf4f504" providerId="ADAL" clId="{FF48AD1D-750E-461B-A71E-9DEC99F28A05}" dt="2026-09-18T14:19:43.426" v="142"/>
        <pc:sldMkLst>
          <pc:docMk/>
          <pc:sldMk cId="4083081787" sldId="274"/>
        </pc:sldMkLst>
        <pc:picChg chg="add mod">
          <ac:chgData name="Leon Du Toit" userId="f1564704-3832-4c54-828d-1d8dcdf4f504" providerId="ADAL" clId="{FF48AD1D-750E-461B-A71E-9DEC99F28A05}" dt="2026-09-18T14:18:41.864" v="130" actId="1076"/>
          <ac:picMkLst>
            <pc:docMk/>
            <pc:sldMk cId="4083081787" sldId="274"/>
            <ac:picMk id="4" creationId="{E20D52C4-3350-E2D8-EBFC-986AB26BD100}"/>
          </ac:picMkLst>
        </pc:picChg>
        <pc:picChg chg="del">
          <ac:chgData name="Leon Du Toit" userId="f1564704-3832-4c54-828d-1d8dcdf4f504" providerId="ADAL" clId="{FF48AD1D-750E-461B-A71E-9DEC99F28A05}" dt="2026-09-18T13:53:53.050" v="44" actId="478"/>
          <ac:picMkLst>
            <pc:docMk/>
            <pc:sldMk cId="4083081787" sldId="274"/>
            <ac:picMk id="5" creationId="{00000000-0000-0000-0000-000000000000}"/>
          </ac:picMkLst>
        </pc:picChg>
        <pc:picChg chg="add mod">
          <ac:chgData name="Leon Du Toit" userId="f1564704-3832-4c54-828d-1d8dcdf4f504" providerId="ADAL" clId="{FF48AD1D-750E-461B-A71E-9DEC99F28A05}" dt="2026-09-18T14:19:05.445" v="136" actId="1076"/>
          <ac:picMkLst>
            <pc:docMk/>
            <pc:sldMk cId="4083081787" sldId="274"/>
            <ac:picMk id="5" creationId="{BFA27A8F-8353-2C81-F76F-5899981B4912}"/>
          </ac:picMkLst>
        </pc:picChg>
        <pc:picChg chg="add mod">
          <ac:chgData name="Leon Du Toit" userId="f1564704-3832-4c54-828d-1d8dcdf4f504" providerId="ADAL" clId="{FF48AD1D-750E-461B-A71E-9DEC99F28A05}" dt="2026-09-18T14:19:31.753" v="140" actId="14100"/>
          <ac:picMkLst>
            <pc:docMk/>
            <pc:sldMk cId="4083081787" sldId="274"/>
            <ac:picMk id="7" creationId="{49DDC37C-CD27-08C9-2B44-0113969E97D8}"/>
          </ac:picMkLst>
        </pc:picChg>
        <pc:picChg chg="mod">
          <ac:chgData name="Leon Du Toit" userId="f1564704-3832-4c54-828d-1d8dcdf4f504" providerId="ADAL" clId="{FF48AD1D-750E-461B-A71E-9DEC99F28A05}" dt="2026-09-18T14:19:35.201" v="141" actId="1076"/>
          <ac:picMkLst>
            <pc:docMk/>
            <pc:sldMk cId="4083081787" sldId="274"/>
            <ac:picMk id="8" creationId="{00000000-0000-0000-0000-000000000000}"/>
          </ac:picMkLst>
        </pc:picChg>
      </pc:sldChg>
      <pc:sldChg chg="addSp delSp modSp mod">
        <pc:chgData name="Leon Du Toit" userId="f1564704-3832-4c54-828d-1d8dcdf4f504" providerId="ADAL" clId="{FF48AD1D-750E-461B-A71E-9DEC99F28A05}" dt="2026-09-18T14:01:07.624" v="78" actId="14100"/>
        <pc:sldMkLst>
          <pc:docMk/>
          <pc:sldMk cId="142287879" sldId="275"/>
        </pc:sldMkLst>
        <pc:picChg chg="del">
          <ac:chgData name="Leon Du Toit" userId="f1564704-3832-4c54-828d-1d8dcdf4f504" providerId="ADAL" clId="{FF48AD1D-750E-461B-A71E-9DEC99F28A05}" dt="2026-09-18T14:00:36.015" v="71" actId="478"/>
          <ac:picMkLst>
            <pc:docMk/>
            <pc:sldMk cId="142287879" sldId="275"/>
            <ac:picMk id="3" creationId="{00000000-0000-0000-0000-000000000000}"/>
          </ac:picMkLst>
        </pc:picChg>
        <pc:picChg chg="del">
          <ac:chgData name="Leon Du Toit" userId="f1564704-3832-4c54-828d-1d8dcdf4f504" providerId="ADAL" clId="{FF48AD1D-750E-461B-A71E-9DEC99F28A05}" dt="2026-09-18T14:01:01.288" v="75" actId="478"/>
          <ac:picMkLst>
            <pc:docMk/>
            <pc:sldMk cId="142287879" sldId="275"/>
            <ac:picMk id="4" creationId="{00000000-0000-0000-0000-000000000000}"/>
          </ac:picMkLst>
        </pc:picChg>
        <pc:picChg chg="add mod">
          <ac:chgData name="Leon Du Toit" userId="f1564704-3832-4c54-828d-1d8dcdf4f504" providerId="ADAL" clId="{FF48AD1D-750E-461B-A71E-9DEC99F28A05}" dt="2026-09-18T14:00:43.164" v="74" actId="14100"/>
          <ac:picMkLst>
            <pc:docMk/>
            <pc:sldMk cId="142287879" sldId="275"/>
            <ac:picMk id="6" creationId="{15678F2B-06EB-C662-8B97-4A0D28E599C1}"/>
          </ac:picMkLst>
        </pc:picChg>
        <pc:picChg chg="add mod">
          <ac:chgData name="Leon Du Toit" userId="f1564704-3832-4c54-828d-1d8dcdf4f504" providerId="ADAL" clId="{FF48AD1D-750E-461B-A71E-9DEC99F28A05}" dt="2026-09-18T14:01:07.624" v="78" actId="14100"/>
          <ac:picMkLst>
            <pc:docMk/>
            <pc:sldMk cId="142287879" sldId="275"/>
            <ac:picMk id="8" creationId="{B4155265-DAA0-06E4-73F5-C3298C7F339E}"/>
          </ac:picMkLst>
        </pc:picChg>
      </pc:sldChg>
      <pc:sldChg chg="addSp delSp modSp mod">
        <pc:chgData name="Leon Du Toit" userId="f1564704-3832-4c54-828d-1d8dcdf4f504" providerId="ADAL" clId="{FF48AD1D-750E-461B-A71E-9DEC99F28A05}" dt="2026-09-18T14:00:12.616" v="70" actId="14100"/>
        <pc:sldMkLst>
          <pc:docMk/>
          <pc:sldMk cId="1044451047" sldId="276"/>
        </pc:sldMkLst>
        <pc:picChg chg="add mod">
          <ac:chgData name="Leon Du Toit" userId="f1564704-3832-4c54-828d-1d8dcdf4f504" providerId="ADAL" clId="{FF48AD1D-750E-461B-A71E-9DEC99F28A05}" dt="2026-09-18T14:00:12.616" v="70" actId="14100"/>
          <ac:picMkLst>
            <pc:docMk/>
            <pc:sldMk cId="1044451047" sldId="276"/>
            <ac:picMk id="4" creationId="{B010D023-8C2D-D89E-9DCC-736C4180C3F7}"/>
          </ac:picMkLst>
        </pc:picChg>
        <pc:picChg chg="del">
          <ac:chgData name="Leon Du Toit" userId="f1564704-3832-4c54-828d-1d8dcdf4f504" providerId="ADAL" clId="{FF48AD1D-750E-461B-A71E-9DEC99F28A05}" dt="2026-09-18T14:00:05.901" v="67" actId="478"/>
          <ac:picMkLst>
            <pc:docMk/>
            <pc:sldMk cId="1044451047" sldId="276"/>
            <ac:picMk id="5" creationId="{00000000-0000-0000-0000-000000000000}"/>
          </ac:picMkLst>
        </pc:picChg>
      </pc:sldChg>
      <pc:sldChg chg="addSp delSp modSp mod">
        <pc:chgData name="Leon Du Toit" userId="f1564704-3832-4c54-828d-1d8dcdf4f504" providerId="ADAL" clId="{FF48AD1D-750E-461B-A71E-9DEC99F28A05}" dt="2026-09-18T13:53:10.409" v="43" actId="1076"/>
        <pc:sldMkLst>
          <pc:docMk/>
          <pc:sldMk cId="3080703141" sldId="277"/>
        </pc:sldMkLst>
        <pc:picChg chg="add mod">
          <ac:chgData name="Leon Du Toit" userId="f1564704-3832-4c54-828d-1d8dcdf4f504" providerId="ADAL" clId="{FF48AD1D-750E-461B-A71E-9DEC99F28A05}" dt="2026-09-18T13:53:10.409" v="43" actId="1076"/>
          <ac:picMkLst>
            <pc:docMk/>
            <pc:sldMk cId="3080703141" sldId="277"/>
            <ac:picMk id="9" creationId="{A5CA3ADF-F86C-BF1A-9792-E2EC263ADA20}"/>
          </ac:picMkLst>
        </pc:picChg>
        <pc:picChg chg="del">
          <ac:chgData name="Leon Du Toit" userId="f1564704-3832-4c54-828d-1d8dcdf4f504" providerId="ADAL" clId="{FF48AD1D-750E-461B-A71E-9DEC99F28A05}" dt="2026-09-18T13:52:58.864" v="39" actId="478"/>
          <ac:picMkLst>
            <pc:docMk/>
            <pc:sldMk cId="3080703141" sldId="277"/>
            <ac:picMk id="10" creationId="{00000000-0000-0000-0000-000000000000}"/>
          </ac:picMkLst>
        </pc:picChg>
      </pc:sldChg>
      <pc:sldChg chg="addSp delSp modSp mod">
        <pc:chgData name="Leon Du Toit" userId="f1564704-3832-4c54-828d-1d8dcdf4f504" providerId="ADAL" clId="{FF48AD1D-750E-461B-A71E-9DEC99F28A05}" dt="2026-09-18T14:03:02.923" v="94" actId="14100"/>
        <pc:sldMkLst>
          <pc:docMk/>
          <pc:sldMk cId="4249307057" sldId="281"/>
        </pc:sldMkLst>
        <pc:spChg chg="del">
          <ac:chgData name="Leon Du Toit" userId="f1564704-3832-4c54-828d-1d8dcdf4f504" providerId="ADAL" clId="{FF48AD1D-750E-461B-A71E-9DEC99F28A05}" dt="2026-09-18T14:02:31.249" v="87" actId="478"/>
          <ac:spMkLst>
            <pc:docMk/>
            <pc:sldMk cId="4249307057" sldId="281"/>
            <ac:spMk id="6" creationId="{00000000-0000-0000-0000-000000000000}"/>
          </ac:spMkLst>
        </pc:spChg>
        <pc:spChg chg="del">
          <ac:chgData name="Leon Du Toit" userId="f1564704-3832-4c54-828d-1d8dcdf4f504" providerId="ADAL" clId="{FF48AD1D-750E-461B-A71E-9DEC99F28A05}" dt="2026-09-18T14:02:54.608" v="91" actId="478"/>
          <ac:spMkLst>
            <pc:docMk/>
            <pc:sldMk cId="4249307057" sldId="281"/>
            <ac:spMk id="12" creationId="{00000000-0000-0000-0000-000000000000}"/>
          </ac:spMkLst>
        </pc:spChg>
        <pc:picChg chg="del">
          <ac:chgData name="Leon Du Toit" userId="f1564704-3832-4c54-828d-1d8dcdf4f504" providerId="ADAL" clId="{FF48AD1D-750E-461B-A71E-9DEC99F28A05}" dt="2026-09-18T14:02:25.982" v="85" actId="478"/>
          <ac:picMkLst>
            <pc:docMk/>
            <pc:sldMk cId="4249307057" sldId="281"/>
            <ac:picMk id="3" creationId="{00000000-0000-0000-0000-000000000000}"/>
          </ac:picMkLst>
        </pc:picChg>
        <pc:picChg chg="del">
          <ac:chgData name="Leon Du Toit" userId="f1564704-3832-4c54-828d-1d8dcdf4f504" providerId="ADAL" clId="{FF48AD1D-750E-461B-A71E-9DEC99F28A05}" dt="2026-09-18T14:02:52.793" v="90" actId="478"/>
          <ac:picMkLst>
            <pc:docMk/>
            <pc:sldMk cId="4249307057" sldId="281"/>
            <ac:picMk id="9" creationId="{00000000-0000-0000-0000-000000000000}"/>
          </ac:picMkLst>
        </pc:picChg>
        <pc:picChg chg="add mod">
          <ac:chgData name="Leon Du Toit" userId="f1564704-3832-4c54-828d-1d8dcdf4f504" providerId="ADAL" clId="{FF48AD1D-750E-461B-A71E-9DEC99F28A05}" dt="2026-09-18T14:02:38.918" v="89" actId="14100"/>
          <ac:picMkLst>
            <pc:docMk/>
            <pc:sldMk cId="4249307057" sldId="281"/>
            <ac:picMk id="10" creationId="{E63B2E88-A17D-4377-07CD-E9E8076599A5}"/>
          </ac:picMkLst>
        </pc:picChg>
        <pc:picChg chg="add mod">
          <ac:chgData name="Leon Du Toit" userId="f1564704-3832-4c54-828d-1d8dcdf4f504" providerId="ADAL" clId="{FF48AD1D-750E-461B-A71E-9DEC99F28A05}" dt="2026-09-18T14:03:02.923" v="94" actId="14100"/>
          <ac:picMkLst>
            <pc:docMk/>
            <pc:sldMk cId="4249307057" sldId="281"/>
            <ac:picMk id="13" creationId="{583128AB-3737-8924-1EA0-38B9871A3DE5}"/>
          </ac:picMkLst>
        </pc:picChg>
      </pc:sldChg>
      <pc:sldChg chg="addSp delSp modSp mod">
        <pc:chgData name="Leon Du Toit" userId="f1564704-3832-4c54-828d-1d8dcdf4f504" providerId="ADAL" clId="{FF48AD1D-750E-461B-A71E-9DEC99F28A05}" dt="2026-09-18T14:06:31.256" v="116" actId="14100"/>
        <pc:sldMkLst>
          <pc:docMk/>
          <pc:sldMk cId="1346156649" sldId="282"/>
        </pc:sldMkLst>
        <pc:picChg chg="del">
          <ac:chgData name="Leon Du Toit" userId="f1564704-3832-4c54-828d-1d8dcdf4f504" providerId="ADAL" clId="{FF48AD1D-750E-461B-A71E-9DEC99F28A05}" dt="2026-09-18T14:06:23.388" v="113" actId="478"/>
          <ac:picMkLst>
            <pc:docMk/>
            <pc:sldMk cId="1346156649" sldId="282"/>
            <ac:picMk id="9" creationId="{00000000-0000-0000-0000-000000000000}"/>
          </ac:picMkLst>
        </pc:picChg>
        <pc:picChg chg="del">
          <ac:chgData name="Leon Du Toit" userId="f1564704-3832-4c54-828d-1d8dcdf4f504" providerId="ADAL" clId="{FF48AD1D-750E-461B-A71E-9DEC99F28A05}" dt="2026-09-18T14:05:36.522" v="105" actId="478"/>
          <ac:picMkLst>
            <pc:docMk/>
            <pc:sldMk cId="1346156649" sldId="282"/>
            <ac:picMk id="10" creationId="{00000000-0000-0000-0000-000000000000}"/>
          </ac:picMkLst>
        </pc:picChg>
        <pc:picChg chg="del">
          <ac:chgData name="Leon Du Toit" userId="f1564704-3832-4c54-828d-1d8dcdf4f504" providerId="ADAL" clId="{FF48AD1D-750E-461B-A71E-9DEC99F28A05}" dt="2026-09-18T14:05:57.297" v="109" actId="478"/>
          <ac:picMkLst>
            <pc:docMk/>
            <pc:sldMk cId="1346156649" sldId="282"/>
            <ac:picMk id="11" creationId="{00000000-0000-0000-0000-000000000000}"/>
          </ac:picMkLst>
        </pc:picChg>
        <pc:picChg chg="add mod">
          <ac:chgData name="Leon Du Toit" userId="f1564704-3832-4c54-828d-1d8dcdf4f504" providerId="ADAL" clId="{FF48AD1D-750E-461B-A71E-9DEC99F28A05}" dt="2026-09-18T14:05:43.848" v="108" actId="14100"/>
          <ac:picMkLst>
            <pc:docMk/>
            <pc:sldMk cId="1346156649" sldId="282"/>
            <ac:picMk id="13" creationId="{1B9B7498-FBA4-B957-EF51-4DBD60C27B4B}"/>
          </ac:picMkLst>
        </pc:picChg>
        <pc:picChg chg="add mod">
          <ac:chgData name="Leon Du Toit" userId="f1564704-3832-4c54-828d-1d8dcdf4f504" providerId="ADAL" clId="{FF48AD1D-750E-461B-A71E-9DEC99F28A05}" dt="2026-09-18T14:06:09.233" v="112" actId="14100"/>
          <ac:picMkLst>
            <pc:docMk/>
            <pc:sldMk cId="1346156649" sldId="282"/>
            <ac:picMk id="15" creationId="{4DAC0C5E-160C-2F98-1B98-A93BB1733C9E}"/>
          </ac:picMkLst>
        </pc:picChg>
        <pc:picChg chg="add mod">
          <ac:chgData name="Leon Du Toit" userId="f1564704-3832-4c54-828d-1d8dcdf4f504" providerId="ADAL" clId="{FF48AD1D-750E-461B-A71E-9DEC99F28A05}" dt="2026-09-18T14:06:31.256" v="116" actId="14100"/>
          <ac:picMkLst>
            <pc:docMk/>
            <pc:sldMk cId="1346156649" sldId="282"/>
            <ac:picMk id="17" creationId="{FFB2C74A-F310-B4C3-5498-C85FEF6F72B8}"/>
          </ac:picMkLst>
        </pc:picChg>
      </pc:sldChg>
      <pc:sldChg chg="addSp delSp modSp mod">
        <pc:chgData name="Leon Du Toit" userId="f1564704-3832-4c54-828d-1d8dcdf4f504" providerId="ADAL" clId="{FF48AD1D-750E-461B-A71E-9DEC99F28A05}" dt="2026-09-18T13:56:25.347" v="66" actId="14100"/>
        <pc:sldMkLst>
          <pc:docMk/>
          <pc:sldMk cId="371064866" sldId="283"/>
        </pc:sldMkLst>
        <pc:picChg chg="add mod">
          <ac:chgData name="Leon Du Toit" userId="f1564704-3832-4c54-828d-1d8dcdf4f504" providerId="ADAL" clId="{FF48AD1D-750E-461B-A71E-9DEC99F28A05}" dt="2026-09-18T13:56:00.523" v="62" actId="14100"/>
          <ac:picMkLst>
            <pc:docMk/>
            <pc:sldMk cId="371064866" sldId="283"/>
            <ac:picMk id="4" creationId="{4797332E-5519-B520-0FD6-3E82FB3844DB}"/>
          </ac:picMkLst>
        </pc:picChg>
        <pc:picChg chg="del">
          <ac:chgData name="Leon Du Toit" userId="f1564704-3832-4c54-828d-1d8dcdf4f504" providerId="ADAL" clId="{FF48AD1D-750E-461B-A71E-9DEC99F28A05}" dt="2026-09-18T13:55:54.865" v="59" actId="478"/>
          <ac:picMkLst>
            <pc:docMk/>
            <pc:sldMk cId="371064866" sldId="283"/>
            <ac:picMk id="7" creationId="{00000000-0000-0000-0000-000000000000}"/>
          </ac:picMkLst>
        </pc:picChg>
        <pc:picChg chg="del">
          <ac:chgData name="Leon Du Toit" userId="f1564704-3832-4c54-828d-1d8dcdf4f504" providerId="ADAL" clId="{FF48AD1D-750E-461B-A71E-9DEC99F28A05}" dt="2026-09-18T13:56:15.221" v="63" actId="478"/>
          <ac:picMkLst>
            <pc:docMk/>
            <pc:sldMk cId="371064866" sldId="283"/>
            <ac:picMk id="9" creationId="{00000000-0000-0000-0000-000000000000}"/>
          </ac:picMkLst>
        </pc:picChg>
        <pc:picChg chg="add mod">
          <ac:chgData name="Leon Du Toit" userId="f1564704-3832-4c54-828d-1d8dcdf4f504" providerId="ADAL" clId="{FF48AD1D-750E-461B-A71E-9DEC99F28A05}" dt="2026-09-18T13:56:25.347" v="66" actId="14100"/>
          <ac:picMkLst>
            <pc:docMk/>
            <pc:sldMk cId="371064866" sldId="283"/>
            <ac:picMk id="10" creationId="{D6E0F6D6-7508-79D9-4FAB-FDE2404FD755}"/>
          </ac:picMkLst>
        </pc:picChg>
      </pc:sldChg>
      <pc:sldChg chg="del">
        <pc:chgData name="Leon Du Toit" userId="f1564704-3832-4c54-828d-1d8dcdf4f504" providerId="ADAL" clId="{FF48AD1D-750E-461B-A71E-9DEC99F28A05}" dt="2026-09-18T14:07:43.030" v="125" actId="47"/>
        <pc:sldMkLst>
          <pc:docMk/>
          <pc:sldMk cId="1784795911" sldId="288"/>
        </pc:sldMkLst>
      </pc:sldChg>
      <pc:sldChg chg="del">
        <pc:chgData name="Leon Du Toit" userId="f1564704-3832-4c54-828d-1d8dcdf4f504" providerId="ADAL" clId="{FF48AD1D-750E-461B-A71E-9DEC99F28A05}" dt="2026-09-18T14:07:44.017" v="126" actId="47"/>
        <pc:sldMkLst>
          <pc:docMk/>
          <pc:sldMk cId="510834136" sldId="289"/>
        </pc:sldMkLst>
      </pc:sldChg>
      <pc:sldChg chg="addSp delSp mod">
        <pc:chgData name="Leon Du Toit" userId="f1564704-3832-4c54-828d-1d8dcdf4f504" providerId="ADAL" clId="{FF48AD1D-750E-461B-A71E-9DEC99F28A05}" dt="2026-09-18T13:39:56.801" v="18" actId="22"/>
        <pc:sldMkLst>
          <pc:docMk/>
          <pc:sldMk cId="361212113" sldId="294"/>
        </pc:sldMkLst>
        <pc:picChg chg="del">
          <ac:chgData name="Leon Du Toit" userId="f1564704-3832-4c54-828d-1d8dcdf4f504" providerId="ADAL" clId="{FF48AD1D-750E-461B-A71E-9DEC99F28A05}" dt="2026-09-18T13:39:55.968" v="17" actId="478"/>
          <ac:picMkLst>
            <pc:docMk/>
            <pc:sldMk cId="361212113" sldId="294"/>
            <ac:picMk id="10" creationId="{00000000-0000-0000-0000-000000000000}"/>
          </ac:picMkLst>
        </pc:picChg>
        <pc:picChg chg="add">
          <ac:chgData name="Leon Du Toit" userId="f1564704-3832-4c54-828d-1d8dcdf4f504" providerId="ADAL" clId="{FF48AD1D-750E-461B-A71E-9DEC99F28A05}" dt="2026-09-18T13:39:56.801" v="18" actId="22"/>
          <ac:picMkLst>
            <pc:docMk/>
            <pc:sldMk cId="361212113" sldId="294"/>
            <ac:picMk id="11" creationId="{52E45790-81B0-646D-6B72-532F244ADC9E}"/>
          </ac:picMkLst>
        </pc:picChg>
      </pc:sldChg>
      <pc:sldChg chg="addSp delSp modSp mod">
        <pc:chgData name="Leon Du Toit" userId="f1564704-3832-4c54-828d-1d8dcdf4f504" providerId="ADAL" clId="{FF48AD1D-750E-461B-A71E-9DEC99F28A05}" dt="2026-09-18T14:01:52.757" v="84" actId="1076"/>
        <pc:sldMkLst>
          <pc:docMk/>
          <pc:sldMk cId="164846424" sldId="297"/>
        </pc:sldMkLst>
        <pc:picChg chg="mod">
          <ac:chgData name="Leon Du Toit" userId="f1564704-3832-4c54-828d-1d8dcdf4f504" providerId="ADAL" clId="{FF48AD1D-750E-461B-A71E-9DEC99F28A05}" dt="2026-09-18T14:01:52.757" v="84" actId="1076"/>
          <ac:picMkLst>
            <pc:docMk/>
            <pc:sldMk cId="164846424" sldId="297"/>
            <ac:picMk id="3" creationId="{00000000-0000-0000-0000-000000000000}"/>
          </ac:picMkLst>
        </pc:picChg>
        <pc:picChg chg="del">
          <ac:chgData name="Leon Du Toit" userId="f1564704-3832-4c54-828d-1d8dcdf4f504" providerId="ADAL" clId="{FF48AD1D-750E-461B-A71E-9DEC99F28A05}" dt="2026-09-18T14:01:33.454" v="79" actId="478"/>
          <ac:picMkLst>
            <pc:docMk/>
            <pc:sldMk cId="164846424" sldId="297"/>
            <ac:picMk id="5" creationId="{00000000-0000-0000-0000-000000000000}"/>
          </ac:picMkLst>
        </pc:picChg>
        <pc:picChg chg="add mod">
          <ac:chgData name="Leon Du Toit" userId="f1564704-3832-4c54-828d-1d8dcdf4f504" providerId="ADAL" clId="{FF48AD1D-750E-461B-A71E-9DEC99F28A05}" dt="2026-09-18T14:01:48.481" v="83" actId="1076"/>
          <ac:picMkLst>
            <pc:docMk/>
            <pc:sldMk cId="164846424" sldId="297"/>
            <ac:picMk id="6" creationId="{C792EC75-AFBD-9F7D-7C12-F8EF8538B3B1}"/>
          </ac:picMkLst>
        </pc:picChg>
      </pc:sldChg>
      <pc:sldChg chg="addSp delSp modSp mod">
        <pc:chgData name="Leon Du Toit" userId="f1564704-3832-4c54-828d-1d8dcdf4f504" providerId="ADAL" clId="{FF48AD1D-750E-461B-A71E-9DEC99F28A05}" dt="2026-09-18T13:44:05.997" v="38" actId="14100"/>
        <pc:sldMkLst>
          <pc:docMk/>
          <pc:sldMk cId="938742816" sldId="301"/>
        </pc:sldMkLst>
        <pc:picChg chg="del">
          <ac:chgData name="Leon Du Toit" userId="f1564704-3832-4c54-828d-1d8dcdf4f504" providerId="ADAL" clId="{FF48AD1D-750E-461B-A71E-9DEC99F28A05}" dt="2026-09-18T13:44:00.282" v="35" actId="478"/>
          <ac:picMkLst>
            <pc:docMk/>
            <pc:sldMk cId="938742816" sldId="301"/>
            <ac:picMk id="7" creationId="{00000000-0000-0000-0000-000000000000}"/>
          </ac:picMkLst>
        </pc:picChg>
        <pc:picChg chg="add mod">
          <ac:chgData name="Leon Du Toit" userId="f1564704-3832-4c54-828d-1d8dcdf4f504" providerId="ADAL" clId="{FF48AD1D-750E-461B-A71E-9DEC99F28A05}" dt="2026-09-18T13:44:05.997" v="38" actId="14100"/>
          <ac:picMkLst>
            <pc:docMk/>
            <pc:sldMk cId="938742816" sldId="301"/>
            <ac:picMk id="9" creationId="{4B34FAF6-1A3C-1188-03C6-005C929C31A4}"/>
          </ac:picMkLst>
        </pc:picChg>
      </pc:sldChg>
      <pc:sldChg chg="del">
        <pc:chgData name="Leon Du Toit" userId="f1564704-3832-4c54-828d-1d8dcdf4f504" providerId="ADAL" clId="{FF48AD1D-750E-461B-A71E-9DEC99F28A05}" dt="2026-09-18T14:07:41.452" v="124" actId="47"/>
        <pc:sldMkLst>
          <pc:docMk/>
          <pc:sldMk cId="4220893224" sldId="309"/>
        </pc:sldMkLst>
      </pc:sldChg>
      <pc:sldChg chg="del">
        <pc:chgData name="Leon Du Toit" userId="f1564704-3832-4c54-828d-1d8dcdf4f504" providerId="ADAL" clId="{FF48AD1D-750E-461B-A71E-9DEC99F28A05}" dt="2026-09-18T14:07:46.764" v="128" actId="47"/>
        <pc:sldMkLst>
          <pc:docMk/>
          <pc:sldMk cId="424887377" sldId="311"/>
        </pc:sldMkLst>
      </pc:sldChg>
      <pc:sldChg chg="addSp delSp modSp del mod">
        <pc:chgData name="Leon Du Toit" userId="f1564704-3832-4c54-828d-1d8dcdf4f504" providerId="ADAL" clId="{FF48AD1D-750E-461B-A71E-9DEC99F28A05}" dt="2026-09-18T14:19:48.012" v="143" actId="47"/>
        <pc:sldMkLst>
          <pc:docMk/>
          <pc:sldMk cId="1822581776" sldId="319"/>
        </pc:sldMkLst>
        <pc:picChg chg="del">
          <ac:chgData name="Leon Du Toit" userId="f1564704-3832-4c54-828d-1d8dcdf4f504" providerId="ADAL" clId="{FF48AD1D-750E-461B-A71E-9DEC99F28A05}" dt="2026-09-18T13:55:08.200" v="55" actId="478"/>
          <ac:picMkLst>
            <pc:docMk/>
            <pc:sldMk cId="1822581776" sldId="319"/>
            <ac:picMk id="2" creationId="{00000000-0000-0000-0000-000000000000}"/>
          </ac:picMkLst>
        </pc:picChg>
        <pc:picChg chg="del">
          <ac:chgData name="Leon Du Toit" userId="f1564704-3832-4c54-828d-1d8dcdf4f504" providerId="ADAL" clId="{FF48AD1D-750E-461B-A71E-9DEC99F28A05}" dt="2026-09-18T13:54:38.952" v="50" actId="478"/>
          <ac:picMkLst>
            <pc:docMk/>
            <pc:sldMk cId="1822581776" sldId="319"/>
            <ac:picMk id="3" creationId="{00000000-0000-0000-0000-000000000000}"/>
          </ac:picMkLst>
        </pc:picChg>
        <pc:picChg chg="add del mod">
          <ac:chgData name="Leon Du Toit" userId="f1564704-3832-4c54-828d-1d8dcdf4f504" providerId="ADAL" clId="{FF48AD1D-750E-461B-A71E-9DEC99F28A05}" dt="2026-09-18T14:18:50.502" v="132" actId="21"/>
          <ac:picMkLst>
            <pc:docMk/>
            <pc:sldMk cId="1822581776" sldId="319"/>
            <ac:picMk id="6" creationId="{39441771-3BA2-14D0-9597-9E944F98A3CC}"/>
          </ac:picMkLst>
        </pc:picChg>
        <pc:picChg chg="add del mod">
          <ac:chgData name="Leon Du Toit" userId="f1564704-3832-4c54-828d-1d8dcdf4f504" providerId="ADAL" clId="{FF48AD1D-750E-461B-A71E-9DEC99F28A05}" dt="2026-09-18T14:19:14.484" v="137" actId="21"/>
          <ac:picMkLst>
            <pc:docMk/>
            <pc:sldMk cId="1822581776" sldId="319"/>
            <ac:picMk id="8" creationId="{00ADCEEA-799E-E638-C909-C7AC5E11DCF0}"/>
          </ac:picMkLst>
        </pc:picChg>
      </pc:sldChg>
      <pc:sldChg chg="del">
        <pc:chgData name="Leon Du Toit" userId="f1564704-3832-4c54-828d-1d8dcdf4f504" providerId="ADAL" clId="{FF48AD1D-750E-461B-A71E-9DEC99F28A05}" dt="2026-09-18T14:07:45.508" v="127" actId="47"/>
        <pc:sldMkLst>
          <pc:docMk/>
          <pc:sldMk cId="4246718707" sldId="321"/>
        </pc:sldMkLst>
      </pc:sldChg>
      <pc:sldChg chg="addSp delSp modSp mod">
        <pc:chgData name="Leon Du Toit" userId="f1564704-3832-4c54-828d-1d8dcdf4f504" providerId="ADAL" clId="{FF48AD1D-750E-461B-A71E-9DEC99F28A05}" dt="2026-09-18T14:04:44.400" v="104" actId="1076"/>
        <pc:sldMkLst>
          <pc:docMk/>
          <pc:sldMk cId="801506161" sldId="322"/>
        </pc:sldMkLst>
        <pc:picChg chg="del">
          <ac:chgData name="Leon Du Toit" userId="f1564704-3832-4c54-828d-1d8dcdf4f504" providerId="ADAL" clId="{FF48AD1D-750E-461B-A71E-9DEC99F28A05}" dt="2026-09-18T14:04:26.487" v="99" actId="478"/>
          <ac:picMkLst>
            <pc:docMk/>
            <pc:sldMk cId="801506161" sldId="322"/>
            <ac:picMk id="2" creationId="{00000000-0000-0000-0000-000000000000}"/>
          </ac:picMkLst>
        </pc:picChg>
        <pc:picChg chg="del">
          <ac:chgData name="Leon Du Toit" userId="f1564704-3832-4c54-828d-1d8dcdf4f504" providerId="ADAL" clId="{FF48AD1D-750E-461B-A71E-9DEC99F28A05}" dt="2026-09-18T14:04:04.066" v="95" actId="478"/>
          <ac:picMkLst>
            <pc:docMk/>
            <pc:sldMk cId="801506161" sldId="322"/>
            <ac:picMk id="3" creationId="{00000000-0000-0000-0000-000000000000}"/>
          </ac:picMkLst>
        </pc:picChg>
        <pc:picChg chg="add mod">
          <ac:chgData name="Leon Du Toit" userId="f1564704-3832-4c54-828d-1d8dcdf4f504" providerId="ADAL" clId="{FF48AD1D-750E-461B-A71E-9DEC99F28A05}" dt="2026-09-18T14:04:11.681" v="98" actId="14100"/>
          <ac:picMkLst>
            <pc:docMk/>
            <pc:sldMk cId="801506161" sldId="322"/>
            <ac:picMk id="6" creationId="{27778AC1-6C3E-7A1A-3A7C-1C2C5A3417AE}"/>
          </ac:picMkLst>
        </pc:picChg>
        <pc:picChg chg="add mod">
          <ac:chgData name="Leon Du Toit" userId="f1564704-3832-4c54-828d-1d8dcdf4f504" providerId="ADAL" clId="{FF48AD1D-750E-461B-A71E-9DEC99F28A05}" dt="2026-09-18T14:04:44.400" v="104" actId="1076"/>
          <ac:picMkLst>
            <pc:docMk/>
            <pc:sldMk cId="801506161" sldId="322"/>
            <ac:picMk id="8" creationId="{1122AEA9-B667-8829-90FA-05FD0E1C0E2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99012"/>
          </a:xfrm>
          <a:prstGeom prst="rect">
            <a:avLst/>
          </a:prstGeom>
        </p:spPr>
        <p:txBody>
          <a:bodyPr vert="horz" lIns="91440" tIns="45720" rIns="91440" bIns="45720" rtlCol="0"/>
          <a:lstStyle>
            <a:lvl1pPr algn="r">
              <a:defRPr sz="1200"/>
            </a:lvl1pPr>
          </a:lstStyle>
          <a:p>
            <a:fld id="{311F77E8-6639-4BB4-BECA-1E4EB0B709FB}" type="datetimeFigureOut">
              <a:rPr lang="en-ZA" smtClean="0"/>
              <a:t>18/09/2026</a:t>
            </a:fld>
            <a:endParaRPr lang="en-ZA"/>
          </a:p>
        </p:txBody>
      </p:sp>
      <p:sp>
        <p:nvSpPr>
          <p:cNvPr id="4" name="Footer Placeholder 3"/>
          <p:cNvSpPr>
            <a:spLocks noGrp="1"/>
          </p:cNvSpPr>
          <p:nvPr>
            <p:ph type="ftr" sz="quarter" idx="2"/>
          </p:nvPr>
        </p:nvSpPr>
        <p:spPr>
          <a:xfrm>
            <a:off x="0" y="9446678"/>
            <a:ext cx="2971800" cy="499011"/>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9446678"/>
            <a:ext cx="2971800" cy="499011"/>
          </a:xfrm>
          <a:prstGeom prst="rect">
            <a:avLst/>
          </a:prstGeom>
        </p:spPr>
        <p:txBody>
          <a:bodyPr vert="horz" lIns="91440" tIns="45720" rIns="91440" bIns="45720" rtlCol="0" anchor="b"/>
          <a:lstStyle>
            <a:lvl1pPr algn="r">
              <a:defRPr sz="1200"/>
            </a:lvl1pPr>
          </a:lstStyle>
          <a:p>
            <a:fld id="{366BAB4E-254B-467B-8A3D-25AB4699E755}" type="slidenum">
              <a:rPr lang="en-ZA" smtClean="0"/>
              <a:t>‹#›</a:t>
            </a:fld>
            <a:endParaRPr lang="en-ZA"/>
          </a:p>
        </p:txBody>
      </p:sp>
    </p:spTree>
    <p:extLst>
      <p:ext uri="{BB962C8B-B14F-4D97-AF65-F5344CB8AC3E}">
        <p14:creationId xmlns:p14="http://schemas.microsoft.com/office/powerpoint/2010/main" val="392519370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665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3355692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4292143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DAE7CF-03CA-4A2B-9CD4-25A5FD69063C}" type="datetimeFigureOut">
              <a:rPr lang="en-ZA" smtClean="0"/>
              <a:t>18/09/2026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257627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DAE7CF-03CA-4A2B-9CD4-25A5FD69063C}" type="datetimeFigureOut">
              <a:rPr lang="en-ZA" smtClean="0"/>
              <a:t>18/09/2026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3285986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DAE7CF-03CA-4A2B-9CD4-25A5FD69063C}" type="datetimeFigureOut">
              <a:rPr lang="en-ZA" smtClean="0"/>
              <a:t>18/09/2026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3797035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DAE7CF-03CA-4A2B-9CD4-25A5FD69063C}" type="datetimeFigureOut">
              <a:rPr lang="en-ZA" smtClean="0"/>
              <a:t>18/09/2026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2912344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DAE7CF-03CA-4A2B-9CD4-25A5FD69063C}" type="datetimeFigureOut">
              <a:rPr lang="en-ZA" smtClean="0"/>
              <a:t>18/09/2026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414793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DAE7CF-03CA-4A2B-9CD4-25A5FD69063C}" type="datetimeFigureOut">
              <a:rPr lang="en-ZA" smtClean="0"/>
              <a:t>18/09/2026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1999004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F1DAE7CF-03CA-4A2B-9CD4-25A5FD69063C}" type="datetimeFigureOut">
              <a:rPr lang="en-ZA" smtClean="0"/>
              <a:t>18/09/2026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3050246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3456281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66966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2311970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410193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1837015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1879851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DAE7CF-03CA-4A2B-9CD4-25A5FD69063C}" type="datetimeFigureOut">
              <a:rPr lang="en-ZA" smtClean="0"/>
              <a:t>18/09/2026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8BFBD51-7D5B-430D-865D-8E96558DE9BE}" type="slidenum">
              <a:rPr lang="en-ZA" smtClean="0"/>
              <a:t>‹#›</a:t>
            </a:fld>
            <a:endParaRPr lang="en-ZA"/>
          </a:p>
        </p:txBody>
      </p:sp>
    </p:spTree>
    <p:extLst>
      <p:ext uri="{BB962C8B-B14F-4D97-AF65-F5344CB8AC3E}">
        <p14:creationId xmlns:p14="http://schemas.microsoft.com/office/powerpoint/2010/main" val="2994299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0000">
              <a:srgbClr val="67A191"/>
            </a:gs>
            <a:gs pos="31000">
              <a:schemeClr val="accent4">
                <a:lumMod val="40000"/>
                <a:lumOff val="60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1DAE7CF-03CA-4A2B-9CD4-25A5FD69063C}" type="datetimeFigureOut">
              <a:rPr lang="en-ZA" smtClean="0"/>
              <a:t>18/09/2026</a:t>
            </a:fld>
            <a:endParaRPr lang="en-ZA"/>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ZA"/>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8BFBD51-7D5B-430D-865D-8E96558DE9BE}" type="slidenum">
              <a:rPr lang="en-ZA" smtClean="0"/>
              <a:t>‹#›</a:t>
            </a:fld>
            <a:endParaRPr lang="en-ZA"/>
          </a:p>
        </p:txBody>
      </p:sp>
      <p:sp>
        <p:nvSpPr>
          <p:cNvPr id="14" name="TextBox 13">
            <a:extLst>
              <a:ext uri="{FF2B5EF4-FFF2-40B4-BE49-F238E27FC236}">
                <a16:creationId xmlns:a16="http://schemas.microsoft.com/office/drawing/2014/main" id="{4F9926E3-0A7E-9C46-F7FD-870BFC5F4658}"/>
              </a:ext>
            </a:extLst>
          </p:cNvPr>
          <p:cNvSpPr txBox="1"/>
          <p:nvPr>
            <p:extLst>
              <p:ext uri="{1162E1C5-73C7-4A58-AE30-91384D911F3F}">
                <p184:classification xmlns:p184="http://schemas.microsoft.com/office/powerpoint/2018/4/main" val="ftr"/>
              </p:ext>
            </p:extLst>
          </p:nvPr>
        </p:nvSpPr>
        <p:spPr>
          <a:xfrm>
            <a:off x="11782425" y="6642100"/>
            <a:ext cx="37147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Public</a:t>
            </a:r>
          </a:p>
        </p:txBody>
      </p:sp>
    </p:spTree>
    <p:extLst>
      <p:ext uri="{BB962C8B-B14F-4D97-AF65-F5344CB8AC3E}">
        <p14:creationId xmlns:p14="http://schemas.microsoft.com/office/powerpoint/2010/main" val="3805792507"/>
      </p:ext>
    </p:extLst>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4.mp4"/><Relationship Id="rId7" Type="http://schemas.openxmlformats.org/officeDocument/2006/relationships/image" Target="../media/image2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9.jpg"/><Relationship Id="rId5" Type="http://schemas.openxmlformats.org/officeDocument/2006/relationships/slideLayout" Target="../slideLayouts/slideLayout7.xml"/><Relationship Id="rId4" Type="http://schemas.openxmlformats.org/officeDocument/2006/relationships/video" Target="../media/media4.mp4"/><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microsoft.com/office/2007/relationships/media" Target="../media/media8.mp4"/><Relationship Id="rId7" Type="http://schemas.openxmlformats.org/officeDocument/2006/relationships/image" Target="../media/image30.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9.png"/><Relationship Id="rId5" Type="http://schemas.openxmlformats.org/officeDocument/2006/relationships/slideLayout" Target="../slideLayouts/slideLayout7.xml"/><Relationship Id="rId4" Type="http://schemas.openxmlformats.org/officeDocument/2006/relationships/video" Target="../media/media8.mp4"/></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media" Target="../media/media12.mp4"/><Relationship Id="rId7" Type="http://schemas.openxmlformats.org/officeDocument/2006/relationships/image" Target="../media/image38.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37.png"/><Relationship Id="rId5" Type="http://schemas.openxmlformats.org/officeDocument/2006/relationships/slideLayout" Target="../slideLayouts/slideLayout7.xml"/><Relationship Id="rId4" Type="http://schemas.openxmlformats.org/officeDocument/2006/relationships/video" Target="../media/media12.mp4"/></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cid:ii_mt5su9f41" TargetMode="External"/><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7217" y="3244334"/>
            <a:ext cx="237566" cy="369332"/>
          </a:xfrm>
          <a:prstGeom prst="rect">
            <a:avLst/>
          </a:prstGeom>
        </p:spPr>
        <p:txBody>
          <a:bodyPr wrap="none">
            <a:spAutoFit/>
          </a:bodyPr>
          <a:lstStyle/>
          <a:p>
            <a:r>
              <a:rPr lang="en-ZA" b="0" dirty="0">
                <a:effectLst/>
              </a:rPr>
              <a:t> </a:t>
            </a:r>
            <a:endParaRPr lang="en-ZA" dirty="0"/>
          </a:p>
        </p:txBody>
      </p:sp>
      <p:sp>
        <p:nvSpPr>
          <p:cNvPr id="3" name="AutoShape 2" descr="image.pn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4" name="Rectangle 3"/>
          <p:cNvSpPr/>
          <p:nvPr/>
        </p:nvSpPr>
        <p:spPr>
          <a:xfrm>
            <a:off x="612775" y="2715065"/>
            <a:ext cx="11204087" cy="1077218"/>
          </a:xfrm>
          <a:prstGeom prst="rect">
            <a:avLst/>
          </a:prstGeom>
        </p:spPr>
        <p:txBody>
          <a:bodyPr wrap="square">
            <a:spAutoFit/>
          </a:bodyPr>
          <a:lstStyle/>
          <a:p>
            <a:r>
              <a:rPr lang="en-US" sz="3200" b="1" i="0" u="none" strike="noStrike" dirty="0">
                <a:solidFill>
                  <a:srgbClr val="0F172A"/>
                </a:solidFill>
                <a:effectLst/>
                <a:latin typeface="Arial" panose="020B0604020202020204" pitchFamily="34" charset="0"/>
                <a:cs typeface="Arial" panose="020B0604020202020204" pitchFamily="34" charset="0"/>
              </a:rPr>
              <a:t>URGENT CALL FOR SPEED RESTRICTIONS ON THE R44</a:t>
            </a:r>
          </a:p>
          <a:p>
            <a:pPr algn="ctr"/>
            <a:r>
              <a:rPr lang="en-US" sz="3200" b="1" dirty="0">
                <a:solidFill>
                  <a:srgbClr val="0F172A"/>
                </a:solidFill>
                <a:latin typeface="Arial" panose="020B0604020202020204" pitchFamily="34" charset="0"/>
                <a:cs typeface="Arial" panose="020B0604020202020204" pitchFamily="34" charset="0"/>
              </a:rPr>
              <a:t>THROUGH BETTY’S BAY</a:t>
            </a:r>
            <a:endParaRPr lang="en-ZA" sz="3200" dirty="0">
              <a:latin typeface="Arial" panose="020B0604020202020204" pitchFamily="34" charset="0"/>
              <a:cs typeface="Arial" panose="020B0604020202020204" pitchFamily="34" charset="0"/>
            </a:endParaRPr>
          </a:p>
        </p:txBody>
      </p:sp>
      <p:sp>
        <p:nvSpPr>
          <p:cNvPr id="5" name="AutoShape 4" descr="image.png"/>
          <p:cNvSpPr>
            <a:spLocks noChangeAspect="1" noChangeArrowheads="1"/>
          </p:cNvSpPr>
          <p:nvPr/>
        </p:nvSpPr>
        <p:spPr bwMode="auto">
          <a:xfrm>
            <a:off x="307975" y="236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dirty="0"/>
          </a:p>
        </p:txBody>
      </p:sp>
      <p:sp>
        <p:nvSpPr>
          <p:cNvPr id="6" name="Rectangle 5"/>
          <p:cNvSpPr/>
          <p:nvPr/>
        </p:nvSpPr>
        <p:spPr>
          <a:xfrm rot="10800000" flipV="1">
            <a:off x="1291454" y="4381813"/>
            <a:ext cx="10033038" cy="1200329"/>
          </a:xfrm>
          <a:prstGeom prst="rect">
            <a:avLst/>
          </a:prstGeom>
        </p:spPr>
        <p:txBody>
          <a:bodyPr wrap="square">
            <a:spAutoFit/>
          </a:bodyPr>
          <a:lstStyle/>
          <a:p>
            <a:pPr algn="just"/>
            <a:r>
              <a:rPr lang="en-US" sz="2400" b="1" i="0" u="none" strike="noStrike" dirty="0">
                <a:solidFill>
                  <a:srgbClr val="475569"/>
                </a:solidFill>
                <a:effectLst/>
                <a:latin typeface="Arial" panose="020B0604020202020204" pitchFamily="34" charset="0"/>
                <a:cs typeface="Arial" panose="020B0604020202020204" pitchFamily="34" charset="0"/>
              </a:rPr>
              <a:t>Addressing Lawless Speeding, Human Safety Hazards, and Wildlife Fatalities through Betty's Bay </a:t>
            </a:r>
            <a:r>
              <a:rPr lang="en-US" sz="2400" b="1" dirty="0">
                <a:solidFill>
                  <a:srgbClr val="475569"/>
                </a:solidFill>
                <a:latin typeface="Arial" panose="020B0604020202020204" pitchFamily="34" charset="0"/>
                <a:cs typeface="Arial" panose="020B0604020202020204" pitchFamily="34" charset="0"/>
              </a:rPr>
              <a:t>within the </a:t>
            </a:r>
            <a:r>
              <a:rPr lang="en-US" sz="2400" b="1" i="0" u="none" strike="noStrike" dirty="0">
                <a:solidFill>
                  <a:srgbClr val="475569"/>
                </a:solidFill>
                <a:effectLst/>
                <a:latin typeface="Arial" panose="020B0604020202020204" pitchFamily="34" charset="0"/>
                <a:cs typeface="Arial" panose="020B0604020202020204" pitchFamily="34" charset="0"/>
              </a:rPr>
              <a:t>UNESCO declared </a:t>
            </a:r>
            <a:r>
              <a:rPr lang="en-US" sz="2400" b="1" i="0" u="none" strike="noStrike" dirty="0" err="1">
                <a:solidFill>
                  <a:srgbClr val="475569"/>
                </a:solidFill>
                <a:effectLst/>
                <a:latin typeface="Arial" panose="020B0604020202020204" pitchFamily="34" charset="0"/>
                <a:cs typeface="Arial" panose="020B0604020202020204" pitchFamily="34" charset="0"/>
              </a:rPr>
              <a:t>Kogelberg</a:t>
            </a:r>
            <a:r>
              <a:rPr lang="en-US" sz="2400" b="1" i="0" u="none" strike="noStrike" dirty="0">
                <a:solidFill>
                  <a:srgbClr val="475569"/>
                </a:solidFill>
                <a:effectLst/>
                <a:latin typeface="Arial" panose="020B0604020202020204" pitchFamily="34" charset="0"/>
                <a:cs typeface="Arial" panose="020B0604020202020204" pitchFamily="34" charset="0"/>
              </a:rPr>
              <a:t> Biosphere)</a:t>
            </a:r>
            <a:endParaRPr lang="en-ZA" sz="2400" b="1" dirty="0">
              <a:latin typeface="Arial" panose="020B0604020202020204" pitchFamily="34" charset="0"/>
              <a:cs typeface="Arial" panose="020B0604020202020204" pitchFamily="34" charset="0"/>
            </a:endParaRPr>
          </a:p>
        </p:txBody>
      </p:sp>
      <p:sp>
        <p:nvSpPr>
          <p:cNvPr id="7" name="AutoShape 6" descr="image.png"/>
          <p:cNvSpPr>
            <a:spLocks noChangeAspect="1" noChangeArrowheads="1"/>
          </p:cNvSpPr>
          <p:nvPr/>
        </p:nvSpPr>
        <p:spPr bwMode="auto">
          <a:xfrm>
            <a:off x="460375" y="3889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8" name="TextBox 7"/>
          <p:cNvSpPr txBox="1"/>
          <p:nvPr/>
        </p:nvSpPr>
        <p:spPr>
          <a:xfrm>
            <a:off x="1617785" y="829994"/>
            <a:ext cx="8595360" cy="523220"/>
          </a:xfrm>
          <a:prstGeom prst="rect">
            <a:avLst/>
          </a:prstGeom>
          <a:noFill/>
        </p:spPr>
        <p:txBody>
          <a:bodyPr wrap="square" rtlCol="0">
            <a:spAutoFit/>
          </a:bodyPr>
          <a:lstStyle/>
          <a:p>
            <a:pPr algn="ctr"/>
            <a:r>
              <a:rPr lang="en-US" sz="2800" b="1" dirty="0">
                <a:solidFill>
                  <a:srgbClr val="002060"/>
                </a:solidFill>
                <a:latin typeface="Arial" panose="020B0604020202020204" pitchFamily="34" charset="0"/>
                <a:cs typeface="Arial" panose="020B0604020202020204" pitchFamily="34" charset="0"/>
              </a:rPr>
              <a:t>WESTERN CAPE  PROVINCIAL PARLIAMENT</a:t>
            </a:r>
            <a:endParaRPr lang="en-ZA" sz="2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94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E4E3712-302B-7F25-5AB1-9BDEA0C6A8A7}"/>
              </a:ext>
            </a:extLst>
          </p:cNvPr>
          <p:cNvPicPr>
            <a:picLocks noChangeAspect="1"/>
          </p:cNvPicPr>
          <p:nvPr/>
        </p:nvPicPr>
        <p:blipFill>
          <a:blip r:embed="rId2"/>
          <a:stretch>
            <a:fillRect/>
          </a:stretch>
        </p:blipFill>
        <p:spPr>
          <a:xfrm>
            <a:off x="-302404" y="-70600"/>
            <a:ext cx="12494403" cy="6928600"/>
          </a:xfrm>
          <a:prstGeom prst="rect">
            <a:avLst/>
          </a:prstGeom>
        </p:spPr>
      </p:pic>
    </p:spTree>
    <p:extLst>
      <p:ext uri="{BB962C8B-B14F-4D97-AF65-F5344CB8AC3E}">
        <p14:creationId xmlns:p14="http://schemas.microsoft.com/office/powerpoint/2010/main" val="1197681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7115" y="1094704"/>
            <a:ext cx="4916558" cy="4124206"/>
          </a:xfrm>
          <a:prstGeom prst="rect">
            <a:avLst/>
          </a:prstGeom>
        </p:spPr>
        <p:txBody>
          <a:bodyPr wrap="square">
            <a:spAutoFit/>
          </a:bodyPr>
          <a:lstStyle/>
          <a:p>
            <a:r>
              <a:rPr lang="en-US" sz="2800" b="1" dirty="0">
                <a:solidFill>
                  <a:schemeClr val="bg1"/>
                </a:solidFill>
                <a:effectLst/>
                <a:latin typeface="Arial" panose="020B0604020202020204" pitchFamily="34" charset="0"/>
                <a:cs typeface="Arial" panose="020B0604020202020204" pitchFamily="34" charset="0"/>
              </a:rPr>
              <a:t>1. </a:t>
            </a:r>
            <a:r>
              <a:rPr lang="en-US" sz="2800" b="1" i="0" u="none" strike="noStrike" dirty="0">
                <a:solidFill>
                  <a:schemeClr val="bg1"/>
                </a:solidFill>
                <a:effectLst/>
                <a:latin typeface="Arial" panose="020B0604020202020204" pitchFamily="34" charset="0"/>
                <a:cs typeface="Arial" panose="020B0604020202020204" pitchFamily="34" charset="0"/>
              </a:rPr>
              <a:t>Constitutional Mandate</a:t>
            </a:r>
            <a:endParaRPr lang="en-US" sz="2800" b="1" dirty="0">
              <a:solidFill>
                <a:schemeClr val="bg1"/>
              </a:solidFill>
              <a:effectLst/>
              <a:latin typeface="Arial" panose="020B0604020202020204" pitchFamily="34" charset="0"/>
              <a:cs typeface="Arial" panose="020B0604020202020204" pitchFamily="34" charset="0"/>
            </a:endParaRPr>
          </a:p>
          <a:p>
            <a:r>
              <a:rPr lang="en-US" b="0" i="0" u="none" strike="noStrike" dirty="0">
                <a:solidFill>
                  <a:srgbClr val="334155"/>
                </a:solidFill>
                <a:effectLst/>
                <a:latin typeface="Arial" panose="020B0604020202020204" pitchFamily="34" charset="0"/>
                <a:cs typeface="Arial" panose="020B0604020202020204" pitchFamily="34" charset="0"/>
              </a:rPr>
              <a:t>Submitted under </a:t>
            </a:r>
            <a:r>
              <a:rPr lang="en-US" b="1" i="0" u="none" strike="noStrike" dirty="0">
                <a:solidFill>
                  <a:srgbClr val="334155"/>
                </a:solidFill>
                <a:effectLst/>
                <a:latin typeface="Arial" panose="020B0604020202020204" pitchFamily="34" charset="0"/>
                <a:cs typeface="Arial" panose="020B0604020202020204" pitchFamily="34" charset="0"/>
              </a:rPr>
              <a:t>Section 115(d)</a:t>
            </a:r>
            <a:r>
              <a:rPr lang="en-US" b="0" i="0" u="none" strike="noStrike" dirty="0">
                <a:solidFill>
                  <a:srgbClr val="334155"/>
                </a:solidFill>
                <a:effectLst/>
                <a:latin typeface="Arial" panose="020B0604020202020204" pitchFamily="34" charset="0"/>
                <a:cs typeface="Arial" panose="020B0604020202020204" pitchFamily="34" charset="0"/>
              </a:rPr>
              <a:t> of the Constitution of South Africa (1996), </a:t>
            </a:r>
            <a:r>
              <a:rPr lang="en-US" b="1" i="0" u="none" strike="noStrike" dirty="0">
                <a:solidFill>
                  <a:srgbClr val="334155"/>
                </a:solidFill>
                <a:effectLst/>
                <a:latin typeface="Arial" panose="020B0604020202020204" pitchFamily="34" charset="0"/>
                <a:cs typeface="Arial" panose="020B0604020202020204" pitchFamily="34" charset="0"/>
              </a:rPr>
              <a:t>Section 23(f)</a:t>
            </a:r>
            <a:r>
              <a:rPr lang="en-US" b="0" i="0" u="none" strike="noStrike" dirty="0">
                <a:solidFill>
                  <a:srgbClr val="334155"/>
                </a:solidFill>
                <a:effectLst/>
                <a:latin typeface="Arial" panose="020B0604020202020204" pitchFamily="34" charset="0"/>
                <a:cs typeface="Arial" panose="020B0604020202020204" pitchFamily="34" charset="0"/>
              </a:rPr>
              <a:t> of the Western Cape Constitution, and Standing Rule 91(e).</a:t>
            </a:r>
          </a:p>
          <a:p>
            <a:r>
              <a:rPr lang="en-US" b="0" i="0" u="none" strike="noStrike" dirty="0">
                <a:solidFill>
                  <a:srgbClr val="334155"/>
                </a:solidFill>
                <a:effectLst/>
                <a:latin typeface="Arial" panose="020B0604020202020204" pitchFamily="34" charset="0"/>
                <a:cs typeface="Arial" panose="020B0604020202020204" pitchFamily="34" charset="0"/>
              </a:rPr>
              <a:t>Serves as a formal constitutional instrument of public participation under Section 17, backed by </a:t>
            </a:r>
            <a:r>
              <a:rPr lang="en-US" b="1" i="0" u="none" strike="noStrike" dirty="0">
                <a:solidFill>
                  <a:srgbClr val="334155"/>
                </a:solidFill>
                <a:effectLst/>
                <a:latin typeface="Arial" panose="020B0604020202020204" pitchFamily="34" charset="0"/>
                <a:cs typeface="Arial" panose="020B0604020202020204" pitchFamily="34" charset="0"/>
              </a:rPr>
              <a:t>444 wet-ink signatures</a:t>
            </a:r>
            <a:r>
              <a:rPr lang="en-US" b="0" i="0" u="none" strike="noStrike" dirty="0">
                <a:solidFill>
                  <a:srgbClr val="334155"/>
                </a:solidFill>
                <a:effectLst/>
                <a:latin typeface="Arial" panose="020B0604020202020204" pitchFamily="34" charset="0"/>
                <a:cs typeface="Arial" panose="020B0604020202020204" pitchFamily="34" charset="0"/>
              </a:rPr>
              <a:t> collected from local residents and stakeholders in three days.</a:t>
            </a:r>
          </a:p>
          <a:p>
            <a:endParaRPr lang="en-US" b="0" dirty="0">
              <a:effectLst/>
              <a:latin typeface="Arial" panose="020B0604020202020204" pitchFamily="34" charset="0"/>
              <a:cs typeface="Arial" panose="020B0604020202020204" pitchFamily="34" charset="0"/>
            </a:endParaRPr>
          </a:p>
          <a:p>
            <a:endParaRPr lang="en-US"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br>
              <a:rPr lang="en-US" dirty="0"/>
            </a:br>
            <a:endParaRPr lang="en-ZA" dirty="0"/>
          </a:p>
        </p:txBody>
      </p:sp>
      <p:sp>
        <p:nvSpPr>
          <p:cNvPr id="5" name="Rectangle 4"/>
          <p:cNvSpPr/>
          <p:nvPr/>
        </p:nvSpPr>
        <p:spPr>
          <a:xfrm>
            <a:off x="1417983" y="374403"/>
            <a:ext cx="8534400" cy="584775"/>
          </a:xfrm>
          <a:prstGeom prst="rect">
            <a:avLst/>
          </a:prstGeom>
        </p:spPr>
        <p:txBody>
          <a:bodyPr wrap="square">
            <a:spAutoFit/>
          </a:bodyPr>
          <a:lstStyle/>
          <a:p>
            <a:r>
              <a:rPr lang="en-US" sz="3200" b="1" dirty="0">
                <a:solidFill>
                  <a:srgbClr val="0F172A"/>
                </a:solidFill>
                <a:latin typeface="Arial" panose="020B0604020202020204" pitchFamily="34" charset="0"/>
                <a:cs typeface="Arial" panose="020B0604020202020204" pitchFamily="34" charset="0"/>
              </a:rPr>
              <a:t>CONSTITUTIONAL BASIS AND CONTEXT</a:t>
            </a:r>
            <a:endParaRPr lang="en-ZA" sz="3200" dirty="0"/>
          </a:p>
        </p:txBody>
      </p:sp>
      <p:pic>
        <p:nvPicPr>
          <p:cNvPr id="6" name="Picture 5">
            <a:extLst>
              <a:ext uri="{FF2B5EF4-FFF2-40B4-BE49-F238E27FC236}">
                <a16:creationId xmlns:a16="http://schemas.microsoft.com/office/drawing/2014/main" id="{FD56D2BC-BEAA-15B5-3E65-D0FA432F02C7}"/>
              </a:ext>
            </a:extLst>
          </p:cNvPr>
          <p:cNvPicPr>
            <a:picLocks noChangeAspect="1"/>
          </p:cNvPicPr>
          <p:nvPr/>
        </p:nvPicPr>
        <p:blipFill>
          <a:blip r:embed="rId2"/>
          <a:stretch>
            <a:fillRect/>
          </a:stretch>
        </p:blipFill>
        <p:spPr>
          <a:xfrm>
            <a:off x="1108679" y="3923345"/>
            <a:ext cx="3718154" cy="2560252"/>
          </a:xfrm>
          <a:prstGeom prst="rect">
            <a:avLst/>
          </a:prstGeom>
        </p:spPr>
      </p:pic>
      <p:pic>
        <p:nvPicPr>
          <p:cNvPr id="8" name="Picture 7">
            <a:extLst>
              <a:ext uri="{FF2B5EF4-FFF2-40B4-BE49-F238E27FC236}">
                <a16:creationId xmlns:a16="http://schemas.microsoft.com/office/drawing/2014/main" id="{64FE19F4-3150-E096-8CD8-6F25D34797C1}"/>
              </a:ext>
            </a:extLst>
          </p:cNvPr>
          <p:cNvPicPr>
            <a:picLocks noChangeAspect="1"/>
          </p:cNvPicPr>
          <p:nvPr/>
        </p:nvPicPr>
        <p:blipFill>
          <a:blip r:embed="rId3"/>
          <a:stretch>
            <a:fillRect/>
          </a:stretch>
        </p:blipFill>
        <p:spPr>
          <a:xfrm>
            <a:off x="6870276" y="1075617"/>
            <a:ext cx="4142282" cy="5407980"/>
          </a:xfrm>
          <a:prstGeom prst="rect">
            <a:avLst/>
          </a:prstGeom>
        </p:spPr>
      </p:pic>
    </p:spTree>
    <p:extLst>
      <p:ext uri="{BB962C8B-B14F-4D97-AF65-F5344CB8AC3E}">
        <p14:creationId xmlns:p14="http://schemas.microsoft.com/office/powerpoint/2010/main" val="2160979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7114" y="253218"/>
            <a:ext cx="10866599" cy="2554545"/>
          </a:xfrm>
          <a:prstGeom prst="rect">
            <a:avLst/>
          </a:prstGeom>
        </p:spPr>
        <p:txBody>
          <a:bodyPr wrap="square">
            <a:spAutoFit/>
          </a:bodyPr>
          <a:lstStyle/>
          <a:p>
            <a:pPr algn="ctr"/>
            <a:br>
              <a:rPr lang="en-US" b="0" dirty="0">
                <a:effectLst/>
              </a:rPr>
            </a:br>
            <a:r>
              <a:rPr lang="en-US" sz="3200" b="1" i="0" u="none" strike="noStrike" dirty="0">
                <a:solidFill>
                  <a:srgbClr val="0F172A"/>
                </a:solidFill>
                <a:effectLst/>
                <a:latin typeface="Arial" panose="020B0604020202020204" pitchFamily="34" charset="0"/>
                <a:cs typeface="Arial" panose="020B0604020202020204" pitchFamily="34" charset="0"/>
              </a:rPr>
              <a:t>CONSTITUTIONAL BASIS </a:t>
            </a:r>
            <a:r>
              <a:rPr lang="en-US" sz="3200" b="1" dirty="0">
                <a:solidFill>
                  <a:srgbClr val="0F172A"/>
                </a:solidFill>
                <a:latin typeface="Arial" panose="020B0604020202020204" pitchFamily="34" charset="0"/>
                <a:cs typeface="Arial" panose="020B0604020202020204" pitchFamily="34" charset="0"/>
              </a:rPr>
              <a:t>AND</a:t>
            </a:r>
            <a:r>
              <a:rPr lang="en-US" sz="3200" b="1" i="0" u="none" strike="noStrike" dirty="0">
                <a:solidFill>
                  <a:srgbClr val="0F172A"/>
                </a:solidFill>
                <a:effectLst/>
                <a:latin typeface="Arial" panose="020B0604020202020204" pitchFamily="34" charset="0"/>
                <a:cs typeface="Arial" panose="020B0604020202020204" pitchFamily="34" charset="0"/>
              </a:rPr>
              <a:t> CONTEXT</a:t>
            </a:r>
            <a:endParaRPr lang="en-US" sz="3200" b="0" dirty="0">
              <a:effectLst/>
              <a:latin typeface="Arial" panose="020B0604020202020204" pitchFamily="34" charset="0"/>
              <a:cs typeface="Arial" panose="020B0604020202020204" pitchFamily="34" charset="0"/>
            </a:endParaRPr>
          </a:p>
          <a:p>
            <a:br>
              <a:rPr lang="en-US" b="0" dirty="0">
                <a:effectLst/>
                <a:latin typeface="Arial" panose="020B0604020202020204" pitchFamily="34" charset="0"/>
                <a:cs typeface="Arial" panose="020B0604020202020204" pitchFamily="34" charset="0"/>
              </a:rPr>
            </a:br>
            <a:r>
              <a:rPr lang="en-US" sz="2800" b="1" i="0" u="none" strike="noStrike" dirty="0">
                <a:solidFill>
                  <a:schemeClr val="bg1"/>
                </a:solidFill>
                <a:effectLst/>
                <a:latin typeface="Arial" panose="020B0604020202020204" pitchFamily="34" charset="0"/>
                <a:cs typeface="Arial" panose="020B0604020202020204" pitchFamily="34" charset="0"/>
              </a:rPr>
              <a:t>2. The R44 highway</a:t>
            </a:r>
          </a:p>
          <a:p>
            <a:endParaRPr lang="en-US" sz="2400" b="1" dirty="0">
              <a:solidFill>
                <a:schemeClr val="bg1"/>
              </a:solidFill>
              <a:latin typeface="Arial" panose="020B0604020202020204" pitchFamily="34" charset="0"/>
              <a:cs typeface="Arial" panose="020B0604020202020204" pitchFamily="34" charset="0"/>
            </a:endParaRPr>
          </a:p>
          <a:p>
            <a:r>
              <a:rPr lang="en-US" dirty="0">
                <a:solidFill>
                  <a:srgbClr val="334155"/>
                </a:solidFill>
                <a:latin typeface="Arial" panose="020B0604020202020204" pitchFamily="34" charset="0"/>
                <a:cs typeface="Arial" panose="020B0604020202020204" pitchFamily="34" charset="0"/>
              </a:rPr>
              <a:t>It e</a:t>
            </a:r>
            <a:r>
              <a:rPr lang="en-US" b="0" i="0" u="none" strike="noStrike" dirty="0">
                <a:solidFill>
                  <a:srgbClr val="334155"/>
                </a:solidFill>
                <a:effectLst/>
                <a:latin typeface="Arial" panose="020B0604020202020204" pitchFamily="34" charset="0"/>
                <a:cs typeface="Arial" panose="020B0604020202020204" pitchFamily="34" charset="0"/>
              </a:rPr>
              <a:t>xtends through the full </a:t>
            </a:r>
            <a:r>
              <a:rPr lang="en-US" b="1" i="0" u="none" strike="noStrike" dirty="0">
                <a:solidFill>
                  <a:srgbClr val="334155"/>
                </a:solidFill>
                <a:effectLst/>
                <a:latin typeface="Arial" panose="020B0604020202020204" pitchFamily="34" charset="0"/>
                <a:cs typeface="Arial" panose="020B0604020202020204" pitchFamily="34" charset="0"/>
              </a:rPr>
              <a:t>10.5 km length of Betty's Bay</a:t>
            </a:r>
            <a:r>
              <a:rPr lang="en-US" b="0" i="0" u="none" strike="noStrike" dirty="0">
                <a:solidFill>
                  <a:srgbClr val="334155"/>
                </a:solidFill>
                <a:effectLst/>
                <a:latin typeface="Arial" panose="020B0604020202020204" pitchFamily="34" charset="0"/>
                <a:cs typeface="Arial" panose="020B0604020202020204" pitchFamily="34" charset="0"/>
              </a:rPr>
              <a:t>, cutting directly through residential </a:t>
            </a:r>
            <a:r>
              <a:rPr lang="en-US" b="0" i="0" u="none" strike="noStrike" dirty="0" err="1">
                <a:solidFill>
                  <a:srgbClr val="334155"/>
                </a:solidFill>
                <a:effectLst/>
                <a:latin typeface="Arial" panose="020B0604020202020204" pitchFamily="34" charset="0"/>
                <a:cs typeface="Arial" panose="020B0604020202020204" pitchFamily="34" charset="0"/>
              </a:rPr>
              <a:t>neighbourhoods</a:t>
            </a:r>
            <a:r>
              <a:rPr lang="en-US" b="0" i="0" u="none" strike="noStrike" dirty="0">
                <a:solidFill>
                  <a:srgbClr val="334155"/>
                </a:solidFill>
                <a:effectLst/>
                <a:latin typeface="Arial" panose="020B0604020202020204" pitchFamily="34" charset="0"/>
                <a:cs typeface="Arial" panose="020B0604020202020204" pitchFamily="34" charset="0"/>
              </a:rPr>
              <a:t> and sensitive eco-tourism zones.</a:t>
            </a:r>
            <a:endParaRPr lang="en-US" b="0" dirty="0">
              <a:effectLst/>
              <a:latin typeface="Arial" panose="020B0604020202020204" pitchFamily="34" charset="0"/>
              <a:cs typeface="Arial" panose="020B0604020202020204" pitchFamily="34" charset="0"/>
            </a:endParaRPr>
          </a:p>
        </p:txBody>
      </p:sp>
      <p:sp>
        <p:nvSpPr>
          <p:cNvPr id="3" name="Rectangle 2"/>
          <p:cNvSpPr/>
          <p:nvPr/>
        </p:nvSpPr>
        <p:spPr>
          <a:xfrm>
            <a:off x="647114" y="2807763"/>
            <a:ext cx="10415838" cy="3665619"/>
          </a:xfrm>
          <a:prstGeom prst="rect">
            <a:avLst/>
          </a:prstGeom>
        </p:spPr>
        <p:txBody>
          <a:bodyPr wrap="square">
            <a:spAutoFit/>
          </a:bodyPr>
          <a:lstStyle/>
          <a:p>
            <a:pPr algn="just">
              <a:lnSpc>
                <a:spcPct val="115000"/>
              </a:lnSpc>
              <a:spcAft>
                <a:spcPts val="0"/>
              </a:spcAft>
            </a:pPr>
            <a:r>
              <a:rPr lang="en-ZA" b="1" dirty="0">
                <a:solidFill>
                  <a:schemeClr val="accent1">
                    <a:lumMod val="50000"/>
                  </a:schemeClr>
                </a:solidFill>
                <a:latin typeface="Arial" panose="020B0604020202020204" pitchFamily="34" charset="0"/>
                <a:ea typeface="Arial" panose="020B0604020202020204" pitchFamily="34" charset="0"/>
              </a:rPr>
              <a:t>It was widened</a:t>
            </a:r>
            <a:r>
              <a:rPr lang="en-ZA" dirty="0">
                <a:solidFill>
                  <a:schemeClr val="accent1">
                    <a:lumMod val="50000"/>
                  </a:schemeClr>
                </a:solidFill>
                <a:latin typeface="Arial" panose="020B0604020202020204" pitchFamily="34" charset="0"/>
                <a:ea typeface="Arial" panose="020B0604020202020204" pitchFamily="34" charset="0"/>
              </a:rPr>
              <a:t> through Betty’s Bay, prior to the establishment of the </a:t>
            </a:r>
            <a:r>
              <a:rPr lang="en-ZA" dirty="0" err="1">
                <a:solidFill>
                  <a:schemeClr val="accent1">
                    <a:lumMod val="50000"/>
                  </a:schemeClr>
                </a:solidFill>
                <a:latin typeface="Arial" panose="020B0604020202020204" pitchFamily="34" charset="0"/>
                <a:ea typeface="Arial" panose="020B0604020202020204" pitchFamily="34" charset="0"/>
              </a:rPr>
              <a:t>Kogelberg</a:t>
            </a:r>
            <a:r>
              <a:rPr lang="en-ZA" dirty="0">
                <a:solidFill>
                  <a:schemeClr val="accent1">
                    <a:lumMod val="50000"/>
                  </a:schemeClr>
                </a:solidFill>
                <a:latin typeface="Arial" panose="020B0604020202020204" pitchFamily="34" charset="0"/>
                <a:ea typeface="Arial" panose="020B0604020202020204" pitchFamily="34" charset="0"/>
              </a:rPr>
              <a:t> Biosphere Reserve in 1998. This  was to accommodate heavy vehicles destined for the </a:t>
            </a:r>
            <a:r>
              <a:rPr lang="en-ZA" b="1" dirty="0">
                <a:solidFill>
                  <a:schemeClr val="accent1">
                    <a:lumMod val="50000"/>
                  </a:schemeClr>
                </a:solidFill>
                <a:latin typeface="Arial" panose="020B0604020202020204" pitchFamily="34" charset="0"/>
                <a:ea typeface="Arial" panose="020B0604020202020204" pitchFamily="34" charset="0"/>
              </a:rPr>
              <a:t>construction of the</a:t>
            </a:r>
            <a:r>
              <a:rPr lang="en-ZA" dirty="0">
                <a:solidFill>
                  <a:schemeClr val="accent1">
                    <a:lumMod val="50000"/>
                  </a:schemeClr>
                </a:solidFill>
                <a:latin typeface="Arial" panose="020B0604020202020204" pitchFamily="34" charset="0"/>
                <a:ea typeface="Arial" panose="020B0604020202020204" pitchFamily="34" charset="0"/>
              </a:rPr>
              <a:t> </a:t>
            </a:r>
            <a:r>
              <a:rPr lang="en-ZA" b="1" dirty="0">
                <a:solidFill>
                  <a:schemeClr val="accent1">
                    <a:lumMod val="50000"/>
                  </a:schemeClr>
                </a:solidFill>
                <a:latin typeface="Arial" panose="020B0604020202020204" pitchFamily="34" charset="0"/>
                <a:ea typeface="Arial" panose="020B0604020202020204" pitchFamily="34" charset="0"/>
              </a:rPr>
              <a:t>Denel site and the proposed rocket launch pad. The wider than average dimensions of the road, </a:t>
            </a:r>
            <a:r>
              <a:rPr lang="en-ZA" dirty="0">
                <a:solidFill>
                  <a:schemeClr val="accent1">
                    <a:lumMod val="50000"/>
                  </a:schemeClr>
                </a:solidFill>
                <a:latin typeface="Arial" panose="020B0604020202020204" pitchFamily="34" charset="0"/>
                <a:ea typeface="Arial" panose="020B0604020202020204" pitchFamily="34" charset="0"/>
              </a:rPr>
              <a:t>and its  excellent surface conditions, provides unrestrained speedsters with the ability to reach unacceptable levels of speed and noise. They have turned this road </a:t>
            </a:r>
            <a:r>
              <a:rPr lang="en-US" dirty="0">
                <a:solidFill>
                  <a:srgbClr val="334155"/>
                </a:solidFill>
                <a:latin typeface="Arial" panose="020B0604020202020204" pitchFamily="34" charset="0"/>
                <a:cs typeface="Arial" panose="020B0604020202020204" pitchFamily="34" charset="0"/>
              </a:rPr>
              <a:t>into a </a:t>
            </a:r>
            <a:r>
              <a:rPr lang="en-US" b="1" dirty="0">
                <a:solidFill>
                  <a:srgbClr val="334155"/>
                </a:solidFill>
                <a:latin typeface="Arial" panose="020B0604020202020204" pitchFamily="34" charset="0"/>
                <a:cs typeface="Arial" panose="020B0604020202020204" pitchFamily="34" charset="0"/>
              </a:rPr>
              <a:t>dangerous racetrack, </a:t>
            </a:r>
            <a:r>
              <a:rPr lang="en-US" dirty="0">
                <a:solidFill>
                  <a:srgbClr val="334155"/>
                </a:solidFill>
                <a:latin typeface="Arial" panose="020B0604020202020204" pitchFamily="34" charset="0"/>
                <a:cs typeface="Arial" panose="020B0604020202020204" pitchFamily="34" charset="0"/>
              </a:rPr>
              <a:t>severe noise nuisance, and ecological hazard.</a:t>
            </a:r>
          </a:p>
          <a:p>
            <a:endParaRPr lang="en-US" dirty="0">
              <a:solidFill>
                <a:srgbClr val="334155"/>
              </a:solidFill>
              <a:latin typeface="Arial" panose="020B0604020202020204" pitchFamily="34" charset="0"/>
              <a:cs typeface="Arial" panose="020B0604020202020204" pitchFamily="34" charset="0"/>
            </a:endParaRPr>
          </a:p>
          <a:p>
            <a:r>
              <a:rPr lang="en-US" b="1" dirty="0">
                <a:solidFill>
                  <a:srgbClr val="334155"/>
                </a:solidFill>
                <a:latin typeface="Arial" panose="020B0604020202020204" pitchFamily="34" charset="0"/>
                <a:cs typeface="Arial" panose="020B0604020202020204" pitchFamily="34" charset="0"/>
              </a:rPr>
              <a:t>Due to the 230 properties adjacent to the R44, who have direct access onto it, together with 37 intersections, our research shows that it qualifies as a Class 3 Arterial road requiring speed reduction with automated cameras and calming measures such a mini-roundabouts and speed humps</a:t>
            </a:r>
            <a:endParaRPr lang="en-US" b="1" dirty="0">
              <a:solidFill>
                <a:schemeClr val="accent1">
                  <a:lumMod val="50000"/>
                </a:schemeClr>
              </a:solidFill>
              <a:latin typeface="Arial" panose="020B0604020202020204" pitchFamily="34" charset="0"/>
            </a:endParaRPr>
          </a:p>
          <a:p>
            <a:r>
              <a:rPr lang="en-US">
                <a:solidFill>
                  <a:schemeClr val="accent1">
                    <a:lumMod val="50000"/>
                  </a:schemeClr>
                </a:solidFill>
              </a:rPr>
              <a:t> </a:t>
            </a:r>
            <a:endParaRPr lang="en-ZA" dirty="0">
              <a:solidFill>
                <a:schemeClr val="accent1">
                  <a:lumMod val="50000"/>
                </a:schemeClr>
              </a:solidFill>
            </a:endParaRPr>
          </a:p>
        </p:txBody>
      </p:sp>
    </p:spTree>
    <p:extLst>
      <p:ext uri="{BB962C8B-B14F-4D97-AF65-F5344CB8AC3E}">
        <p14:creationId xmlns:p14="http://schemas.microsoft.com/office/powerpoint/2010/main" val="355286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png"/>
          <p:cNvSpPr>
            <a:spLocks noChangeAspect="1" noChangeArrowheads="1"/>
          </p:cNvSpPr>
          <p:nvPr/>
        </p:nvSpPr>
        <p:spPr bwMode="auto">
          <a:xfrm>
            <a:off x="1160128" y="32883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3" name="AutoShape 4" descr="image.pn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4" name="Rectangle 3"/>
          <p:cNvSpPr/>
          <p:nvPr/>
        </p:nvSpPr>
        <p:spPr>
          <a:xfrm>
            <a:off x="1913206" y="249339"/>
            <a:ext cx="9200271" cy="584775"/>
          </a:xfrm>
          <a:prstGeom prst="rect">
            <a:avLst/>
          </a:prstGeom>
        </p:spPr>
        <p:txBody>
          <a:bodyPr wrap="square">
            <a:spAutoFit/>
          </a:bodyPr>
          <a:lstStyle/>
          <a:p>
            <a:r>
              <a:rPr lang="en-US" sz="3200" b="1" i="0" u="none" strike="noStrike" dirty="0">
                <a:solidFill>
                  <a:srgbClr val="0F172A"/>
                </a:solidFill>
                <a:effectLst/>
                <a:latin typeface="Arial" panose="020B0604020202020204" pitchFamily="34" charset="0"/>
                <a:cs typeface="Arial" panose="020B0604020202020204" pitchFamily="34" charset="0"/>
              </a:rPr>
              <a:t>CORE CONCERNS ACROSS BETTY'S BAY</a:t>
            </a:r>
            <a:endParaRPr lang="en-ZA" sz="3200" dirty="0">
              <a:latin typeface="Arial" panose="020B0604020202020204" pitchFamily="34" charset="0"/>
              <a:cs typeface="Arial" panose="020B0604020202020204" pitchFamily="34" charset="0"/>
            </a:endParaRPr>
          </a:p>
        </p:txBody>
      </p:sp>
      <p:sp>
        <p:nvSpPr>
          <p:cNvPr id="5" name="Rectangle 4"/>
          <p:cNvSpPr/>
          <p:nvPr/>
        </p:nvSpPr>
        <p:spPr>
          <a:xfrm rot="10800000" flipV="1">
            <a:off x="553792" y="1202407"/>
            <a:ext cx="11510446" cy="1200329"/>
          </a:xfrm>
          <a:prstGeom prst="rect">
            <a:avLst/>
          </a:prstGeom>
        </p:spPr>
        <p:txBody>
          <a:bodyPr wrap="square">
            <a:spAutoFit/>
          </a:bodyPr>
          <a:lstStyle/>
          <a:p>
            <a:r>
              <a:rPr lang="en-US" b="0" i="0" u="none" strike="noStrike" dirty="0">
                <a:solidFill>
                  <a:srgbClr val="334155"/>
                </a:solidFill>
                <a:effectLst/>
                <a:latin typeface="Arial" panose="020B0604020202020204" pitchFamily="34" charset="0"/>
                <a:cs typeface="Arial" panose="020B0604020202020204" pitchFamily="34" charset="0"/>
              </a:rPr>
              <a:t>Approximately 230 residential driveways and 37 side roads intersect the R44 along the 10.5 km span, many at blind curves and steep rises.</a:t>
            </a:r>
            <a:endParaRPr lang="en-US" b="0" dirty="0">
              <a:effectLst/>
              <a:latin typeface="Arial" panose="020B0604020202020204" pitchFamily="34" charset="0"/>
              <a:cs typeface="Arial" panose="020B0604020202020204" pitchFamily="34" charset="0"/>
            </a:endParaRPr>
          </a:p>
          <a:p>
            <a:br>
              <a:rPr lang="en-US" dirty="0"/>
            </a:br>
            <a:endParaRPr lang="en-ZA" dirty="0"/>
          </a:p>
        </p:txBody>
      </p:sp>
      <p:sp>
        <p:nvSpPr>
          <p:cNvPr id="6" name="Rectangle 5"/>
          <p:cNvSpPr/>
          <p:nvPr/>
        </p:nvSpPr>
        <p:spPr>
          <a:xfrm>
            <a:off x="3048000" y="2690336"/>
            <a:ext cx="6096000" cy="1200329"/>
          </a:xfrm>
          <a:prstGeom prst="rect">
            <a:avLst/>
          </a:prstGeom>
        </p:spPr>
        <p:txBody>
          <a:bodyPr>
            <a:spAutoFit/>
          </a:bodyPr>
          <a:lstStyle/>
          <a:p>
            <a:endParaRPr lang="en-US" dirty="0">
              <a:solidFill>
                <a:srgbClr val="334155"/>
              </a:solidFill>
              <a:latin typeface="Inter"/>
            </a:endParaRPr>
          </a:p>
          <a:p>
            <a:endParaRPr lang="en-US" b="0" dirty="0">
              <a:effectLst/>
            </a:endParaRPr>
          </a:p>
          <a:p>
            <a:br>
              <a:rPr lang="en-US" dirty="0"/>
            </a:br>
            <a:endParaRPr lang="en-ZA" dirty="0"/>
          </a:p>
        </p:txBody>
      </p:sp>
      <p:sp>
        <p:nvSpPr>
          <p:cNvPr id="7" name="Rectangle 6"/>
          <p:cNvSpPr/>
          <p:nvPr/>
        </p:nvSpPr>
        <p:spPr>
          <a:xfrm rot="10800000" flipV="1">
            <a:off x="4675032" y="4551488"/>
            <a:ext cx="5653824" cy="646331"/>
          </a:xfrm>
          <a:prstGeom prst="rect">
            <a:avLst/>
          </a:prstGeom>
        </p:spPr>
        <p:txBody>
          <a:bodyPr wrap="square">
            <a:spAutoFit/>
          </a:bodyPr>
          <a:lstStyle/>
          <a:p>
            <a:br>
              <a:rPr lang="en-US" dirty="0"/>
            </a:br>
            <a:endParaRPr lang="en-ZA" dirty="0"/>
          </a:p>
        </p:txBody>
      </p:sp>
      <p:sp>
        <p:nvSpPr>
          <p:cNvPr id="8" name="Rectangle 7"/>
          <p:cNvSpPr/>
          <p:nvPr/>
        </p:nvSpPr>
        <p:spPr>
          <a:xfrm rot="10800000" flipV="1">
            <a:off x="460375" y="815546"/>
            <a:ext cx="4085864"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1. Public Safety Risk</a:t>
            </a:r>
            <a:endParaRPr lang="en-ZA" sz="28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52E45790-81B0-646D-6B72-532F244ADC9E}"/>
              </a:ext>
            </a:extLst>
          </p:cNvPr>
          <p:cNvPicPr>
            <a:picLocks noChangeAspect="1"/>
          </p:cNvPicPr>
          <p:nvPr/>
        </p:nvPicPr>
        <p:blipFill>
          <a:blip r:embed="rId2"/>
          <a:stretch>
            <a:fillRect/>
          </a:stretch>
        </p:blipFill>
        <p:spPr>
          <a:xfrm>
            <a:off x="666038" y="1977653"/>
            <a:ext cx="11124179" cy="4639597"/>
          </a:xfrm>
          <a:prstGeom prst="rect">
            <a:avLst/>
          </a:prstGeom>
        </p:spPr>
      </p:pic>
    </p:spTree>
    <p:extLst>
      <p:ext uri="{BB962C8B-B14F-4D97-AF65-F5344CB8AC3E}">
        <p14:creationId xmlns:p14="http://schemas.microsoft.com/office/powerpoint/2010/main" val="36121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1691" y="225083"/>
            <a:ext cx="6100623"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2. Ineffective Interventions</a:t>
            </a:r>
            <a:endParaRPr lang="en-ZA" sz="2800" dirty="0">
              <a:latin typeface="Arial" panose="020B0604020202020204" pitchFamily="34" charset="0"/>
              <a:cs typeface="Arial" panose="020B0604020202020204" pitchFamily="34" charset="0"/>
            </a:endParaRPr>
          </a:p>
        </p:txBody>
      </p:sp>
      <p:sp>
        <p:nvSpPr>
          <p:cNvPr id="6" name="Rectangle 5"/>
          <p:cNvSpPr/>
          <p:nvPr/>
        </p:nvSpPr>
        <p:spPr>
          <a:xfrm>
            <a:off x="351691" y="809858"/>
            <a:ext cx="4361977" cy="1200329"/>
          </a:xfrm>
          <a:prstGeom prst="rect">
            <a:avLst/>
          </a:prstGeom>
        </p:spPr>
        <p:txBody>
          <a:bodyPr wrap="square">
            <a:spAutoFit/>
          </a:bodyPr>
          <a:lstStyle/>
          <a:p>
            <a:r>
              <a:rPr lang="en-US" b="0" i="0" u="none" strike="noStrike" dirty="0">
                <a:solidFill>
                  <a:srgbClr val="334155"/>
                </a:solidFill>
                <a:effectLst/>
                <a:latin typeface="Inter"/>
              </a:rPr>
              <a:t>The 60 km/h camera zone installed at "The HUB" in July 2025 remains non-operational and fails legal distance &amp; coverage requirements</a:t>
            </a:r>
            <a:endParaRPr lang="en-ZA" dirty="0"/>
          </a:p>
        </p:txBody>
      </p:sp>
      <p:pic>
        <p:nvPicPr>
          <p:cNvPr id="8" name="Picture 7">
            <a:extLst>
              <a:ext uri="{FF2B5EF4-FFF2-40B4-BE49-F238E27FC236}">
                <a16:creationId xmlns:a16="http://schemas.microsoft.com/office/drawing/2014/main" id="{72858A5C-4EA9-5BF0-3C96-949CA2623D5C}"/>
              </a:ext>
            </a:extLst>
          </p:cNvPr>
          <p:cNvPicPr>
            <a:picLocks noChangeAspect="1"/>
          </p:cNvPicPr>
          <p:nvPr/>
        </p:nvPicPr>
        <p:blipFill>
          <a:blip r:embed="rId2"/>
          <a:stretch>
            <a:fillRect/>
          </a:stretch>
        </p:blipFill>
        <p:spPr>
          <a:xfrm>
            <a:off x="398277" y="2871199"/>
            <a:ext cx="4315391" cy="3761718"/>
          </a:xfrm>
          <a:prstGeom prst="rect">
            <a:avLst/>
          </a:prstGeom>
        </p:spPr>
      </p:pic>
      <p:pic>
        <p:nvPicPr>
          <p:cNvPr id="10" name="Picture 9">
            <a:extLst>
              <a:ext uri="{FF2B5EF4-FFF2-40B4-BE49-F238E27FC236}">
                <a16:creationId xmlns:a16="http://schemas.microsoft.com/office/drawing/2014/main" id="{4A8509ED-4B53-A7AF-C1B5-F8BE8998CCD0}"/>
              </a:ext>
            </a:extLst>
          </p:cNvPr>
          <p:cNvPicPr>
            <a:picLocks noChangeAspect="1"/>
          </p:cNvPicPr>
          <p:nvPr/>
        </p:nvPicPr>
        <p:blipFill>
          <a:blip r:embed="rId3"/>
          <a:stretch>
            <a:fillRect/>
          </a:stretch>
        </p:blipFill>
        <p:spPr>
          <a:xfrm>
            <a:off x="5541817" y="225083"/>
            <a:ext cx="5965982" cy="3050480"/>
          </a:xfrm>
          <a:prstGeom prst="rect">
            <a:avLst/>
          </a:prstGeom>
        </p:spPr>
      </p:pic>
      <p:pic>
        <p:nvPicPr>
          <p:cNvPr id="12" name="Picture 11">
            <a:extLst>
              <a:ext uri="{FF2B5EF4-FFF2-40B4-BE49-F238E27FC236}">
                <a16:creationId xmlns:a16="http://schemas.microsoft.com/office/drawing/2014/main" id="{D0177920-ABDB-63AF-97F4-D4E21F84BA58}"/>
              </a:ext>
            </a:extLst>
          </p:cNvPr>
          <p:cNvPicPr>
            <a:picLocks noChangeAspect="1"/>
          </p:cNvPicPr>
          <p:nvPr/>
        </p:nvPicPr>
        <p:blipFill>
          <a:blip r:embed="rId4"/>
          <a:stretch>
            <a:fillRect/>
          </a:stretch>
        </p:blipFill>
        <p:spPr>
          <a:xfrm>
            <a:off x="5541817" y="3923269"/>
            <a:ext cx="5965982" cy="2709648"/>
          </a:xfrm>
          <a:prstGeom prst="rect">
            <a:avLst/>
          </a:prstGeom>
        </p:spPr>
      </p:pic>
    </p:spTree>
    <p:extLst>
      <p:ext uri="{BB962C8B-B14F-4D97-AF65-F5344CB8AC3E}">
        <p14:creationId xmlns:p14="http://schemas.microsoft.com/office/powerpoint/2010/main" val="3403793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9544" y="422031"/>
            <a:ext cx="4820794"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3. Ecological Destruction</a:t>
            </a:r>
            <a:endParaRPr lang="en-ZA" sz="2800" dirty="0">
              <a:latin typeface="Arial" panose="020B0604020202020204" pitchFamily="34" charset="0"/>
              <a:cs typeface="Arial" panose="020B0604020202020204" pitchFamily="34" charset="0"/>
            </a:endParaRPr>
          </a:p>
        </p:txBody>
      </p:sp>
      <p:sp>
        <p:nvSpPr>
          <p:cNvPr id="4" name="Rectangle 3"/>
          <p:cNvSpPr/>
          <p:nvPr/>
        </p:nvSpPr>
        <p:spPr>
          <a:xfrm>
            <a:off x="440456" y="1120462"/>
            <a:ext cx="5256959" cy="923330"/>
          </a:xfrm>
          <a:prstGeom prst="rect">
            <a:avLst/>
          </a:prstGeom>
        </p:spPr>
        <p:txBody>
          <a:bodyPr wrap="square">
            <a:spAutoFit/>
          </a:bodyPr>
          <a:lstStyle/>
          <a:p>
            <a:r>
              <a:rPr lang="en-US" b="0" i="0" u="none" strike="noStrike" dirty="0">
                <a:solidFill>
                  <a:srgbClr val="334155"/>
                </a:solidFill>
                <a:effectLst/>
                <a:latin typeface="Arial" panose="020B0604020202020204" pitchFamily="34" charset="0"/>
                <a:cs typeface="Arial" panose="020B0604020202020204" pitchFamily="34" charset="0"/>
              </a:rPr>
              <a:t>The highway severs vital migration corridors inside the UNESCO </a:t>
            </a:r>
            <a:r>
              <a:rPr lang="en-US" b="0" i="0" u="none" strike="noStrike" dirty="0" err="1">
                <a:solidFill>
                  <a:srgbClr val="334155"/>
                </a:solidFill>
                <a:effectLst/>
                <a:latin typeface="Arial" panose="020B0604020202020204" pitchFamily="34" charset="0"/>
                <a:cs typeface="Arial" panose="020B0604020202020204" pitchFamily="34" charset="0"/>
              </a:rPr>
              <a:t>Kogelberg</a:t>
            </a:r>
            <a:r>
              <a:rPr lang="en-US" b="0" i="0" u="none" strike="noStrike" dirty="0">
                <a:solidFill>
                  <a:srgbClr val="334155"/>
                </a:solidFill>
                <a:effectLst/>
                <a:latin typeface="Arial" panose="020B0604020202020204" pitchFamily="34" charset="0"/>
                <a:cs typeface="Arial" panose="020B0604020202020204" pitchFamily="34" charset="0"/>
              </a:rPr>
              <a:t> Biosphere, creating unsustainable roadkill numbers.</a:t>
            </a:r>
          </a:p>
        </p:txBody>
      </p:sp>
      <p:pic>
        <p:nvPicPr>
          <p:cNvPr id="7" name="Picture 6">
            <a:extLst>
              <a:ext uri="{FF2B5EF4-FFF2-40B4-BE49-F238E27FC236}">
                <a16:creationId xmlns:a16="http://schemas.microsoft.com/office/drawing/2014/main" id="{36D1E61D-FECD-4F21-AB86-2F5F76454CF6}"/>
              </a:ext>
            </a:extLst>
          </p:cNvPr>
          <p:cNvPicPr>
            <a:picLocks noChangeAspect="1"/>
          </p:cNvPicPr>
          <p:nvPr/>
        </p:nvPicPr>
        <p:blipFill>
          <a:blip r:embed="rId2"/>
          <a:stretch>
            <a:fillRect/>
          </a:stretch>
        </p:blipFill>
        <p:spPr>
          <a:xfrm>
            <a:off x="459544" y="2425831"/>
            <a:ext cx="5374273" cy="3931426"/>
          </a:xfrm>
          <a:prstGeom prst="rect">
            <a:avLst/>
          </a:prstGeom>
        </p:spPr>
      </p:pic>
      <p:pic>
        <p:nvPicPr>
          <p:cNvPr id="9" name="Picture 8">
            <a:extLst>
              <a:ext uri="{FF2B5EF4-FFF2-40B4-BE49-F238E27FC236}">
                <a16:creationId xmlns:a16="http://schemas.microsoft.com/office/drawing/2014/main" id="{D718C445-9A25-9DD6-C8DF-A3C8D9B31DCC}"/>
              </a:ext>
            </a:extLst>
          </p:cNvPr>
          <p:cNvPicPr>
            <a:picLocks noChangeAspect="1"/>
          </p:cNvPicPr>
          <p:nvPr/>
        </p:nvPicPr>
        <p:blipFill>
          <a:blip r:embed="rId3"/>
          <a:stretch>
            <a:fillRect/>
          </a:stretch>
        </p:blipFill>
        <p:spPr>
          <a:xfrm>
            <a:off x="6911664" y="361410"/>
            <a:ext cx="4452312" cy="6135179"/>
          </a:xfrm>
          <a:prstGeom prst="rect">
            <a:avLst/>
          </a:prstGeom>
        </p:spPr>
      </p:pic>
    </p:spTree>
    <p:extLst>
      <p:ext uri="{BB962C8B-B14F-4D97-AF65-F5344CB8AC3E}">
        <p14:creationId xmlns:p14="http://schemas.microsoft.com/office/powerpoint/2010/main" val="2722746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1512" y="372346"/>
            <a:ext cx="8945847" cy="584775"/>
          </a:xfrm>
          <a:prstGeom prst="rect">
            <a:avLst/>
          </a:prstGeom>
        </p:spPr>
        <p:txBody>
          <a:bodyPr wrap="none">
            <a:spAutoFit/>
          </a:bodyPr>
          <a:lstStyle/>
          <a:p>
            <a:r>
              <a:rPr lang="en-ZA" sz="3200" b="1" i="0" u="none" strike="noStrike" dirty="0">
                <a:solidFill>
                  <a:srgbClr val="0F172A"/>
                </a:solidFill>
                <a:effectLst/>
                <a:latin typeface="Arial" panose="020B0604020202020204" pitchFamily="34" charset="0"/>
                <a:cs typeface="Arial" panose="020B0604020202020204" pitchFamily="34" charset="0"/>
              </a:rPr>
              <a:t>INFRASTRUCTURE </a:t>
            </a:r>
            <a:r>
              <a:rPr lang="en-ZA" sz="3200" b="1" dirty="0">
                <a:solidFill>
                  <a:srgbClr val="0F172A"/>
                </a:solidFill>
                <a:latin typeface="Arial" panose="020B0604020202020204" pitchFamily="34" charset="0"/>
                <a:cs typeface="Arial" panose="020B0604020202020204" pitchFamily="34" charset="0"/>
              </a:rPr>
              <a:t>AND</a:t>
            </a:r>
            <a:r>
              <a:rPr lang="en-ZA" sz="3200" b="1" i="0" u="none" strike="noStrike" dirty="0">
                <a:solidFill>
                  <a:srgbClr val="0F172A"/>
                </a:solidFill>
                <a:effectLst/>
                <a:latin typeface="Arial" panose="020B0604020202020204" pitchFamily="34" charset="0"/>
                <a:cs typeface="Arial" panose="020B0604020202020204" pitchFamily="34" charset="0"/>
              </a:rPr>
              <a:t> TRAFFIC HAZARDS</a:t>
            </a:r>
            <a:endParaRPr lang="en-ZA" sz="3200" dirty="0">
              <a:latin typeface="Arial" panose="020B0604020202020204" pitchFamily="34" charset="0"/>
              <a:cs typeface="Arial" panose="020B0604020202020204" pitchFamily="34" charset="0"/>
            </a:endParaRPr>
          </a:p>
        </p:txBody>
      </p:sp>
      <p:sp>
        <p:nvSpPr>
          <p:cNvPr id="3" name="Rectangle 2"/>
          <p:cNvSpPr/>
          <p:nvPr/>
        </p:nvSpPr>
        <p:spPr>
          <a:xfrm>
            <a:off x="309093" y="3361386"/>
            <a:ext cx="5409127" cy="2185214"/>
          </a:xfrm>
          <a:prstGeom prst="rect">
            <a:avLst/>
          </a:prstGeom>
        </p:spPr>
        <p:txBody>
          <a:bodyPr wrap="square">
            <a:spAutoFit/>
          </a:bodyPr>
          <a:lstStyle/>
          <a:p>
            <a:r>
              <a:rPr lang="en-US" sz="2800" b="1" i="0" u="none" strike="noStrike" dirty="0">
                <a:solidFill>
                  <a:srgbClr val="334155"/>
                </a:solidFill>
                <a:effectLst/>
                <a:latin typeface="Arial" panose="020B0604020202020204" pitchFamily="34" charset="0"/>
                <a:cs typeface="Arial" panose="020B0604020202020204" pitchFamily="34" charset="0"/>
              </a:rPr>
              <a:t>2. High Density Access Points:</a:t>
            </a:r>
            <a:r>
              <a:rPr lang="en-US" sz="2800" b="0" i="0" u="none" strike="noStrike" dirty="0">
                <a:solidFill>
                  <a:srgbClr val="334155"/>
                </a:solidFill>
                <a:effectLst/>
                <a:latin typeface="Arial" panose="020B0604020202020204" pitchFamily="34" charset="0"/>
                <a:cs typeface="Arial" panose="020B0604020202020204" pitchFamily="34" charset="0"/>
              </a:rPr>
              <a:t> </a:t>
            </a:r>
            <a:r>
              <a:rPr lang="en-US" b="0" i="0" u="none" strike="noStrike" dirty="0">
                <a:solidFill>
                  <a:srgbClr val="334155"/>
                </a:solidFill>
                <a:effectLst/>
                <a:latin typeface="Arial" panose="020B0604020202020204" pitchFamily="34" charset="0"/>
                <a:cs typeface="Arial" panose="020B0604020202020204" pitchFamily="34" charset="0"/>
              </a:rPr>
              <a:t>Key facilities directly adjacent to the high-speed highway include the CBD Centre, Disa Youth Camp, Harold Porter Botanical Gardens, and "The HUB".</a:t>
            </a:r>
            <a:endParaRPr lang="en-US" b="0" dirty="0">
              <a:effectLst/>
              <a:latin typeface="Arial" panose="020B0604020202020204" pitchFamily="34" charset="0"/>
              <a:cs typeface="Arial" panose="020B0604020202020204" pitchFamily="34" charset="0"/>
            </a:endParaRPr>
          </a:p>
          <a:p>
            <a:br>
              <a:rPr lang="en-US" dirty="0"/>
            </a:br>
            <a:endParaRPr lang="en-ZA" dirty="0"/>
          </a:p>
        </p:txBody>
      </p:sp>
      <p:sp>
        <p:nvSpPr>
          <p:cNvPr id="4" name="Rectangle 3"/>
          <p:cNvSpPr/>
          <p:nvPr/>
        </p:nvSpPr>
        <p:spPr>
          <a:xfrm>
            <a:off x="155576" y="1187427"/>
            <a:ext cx="5665676" cy="1631216"/>
          </a:xfrm>
          <a:prstGeom prst="rect">
            <a:avLst/>
          </a:prstGeom>
        </p:spPr>
        <p:txBody>
          <a:bodyPr wrap="square">
            <a:spAutoFit/>
          </a:bodyPr>
          <a:lstStyle/>
          <a:p>
            <a:endParaRPr lang="en-US" b="1" i="0" u="none" strike="noStrike" dirty="0">
              <a:solidFill>
                <a:srgbClr val="334155"/>
              </a:solidFill>
              <a:effectLst/>
              <a:latin typeface="Inter"/>
            </a:endParaRPr>
          </a:p>
          <a:p>
            <a:r>
              <a:rPr lang="en-US" sz="2800" b="1" i="0" u="none" strike="noStrike" dirty="0">
                <a:solidFill>
                  <a:srgbClr val="334155"/>
                </a:solidFill>
                <a:effectLst/>
                <a:latin typeface="Arial" panose="020B0604020202020204" pitchFamily="34" charset="0"/>
                <a:cs typeface="Arial" panose="020B0604020202020204" pitchFamily="34" charset="0"/>
              </a:rPr>
              <a:t>1. Speed Physics &amp; Risk</a:t>
            </a:r>
            <a:r>
              <a:rPr lang="en-US" b="1" i="0" u="none" strike="noStrike" dirty="0">
                <a:solidFill>
                  <a:srgbClr val="334155"/>
                </a:solidFill>
                <a:effectLst/>
                <a:latin typeface="Arial" panose="020B0604020202020204" pitchFamily="34" charset="0"/>
                <a:cs typeface="Arial" panose="020B0604020202020204" pitchFamily="34" charset="0"/>
              </a:rPr>
              <a:t>:</a:t>
            </a:r>
            <a:r>
              <a:rPr lang="en-US" b="0" i="0" u="none" strike="noStrike" dirty="0">
                <a:solidFill>
                  <a:srgbClr val="334155"/>
                </a:solidFill>
                <a:effectLst/>
                <a:latin typeface="Arial" panose="020B0604020202020204" pitchFamily="34" charset="0"/>
                <a:cs typeface="Arial" panose="020B0604020202020204" pitchFamily="34" charset="0"/>
              </a:rPr>
              <a:t> Doubling speed quadruples kinetic impact energy. Unenforced 80 km/h limits lead to frequent near-misses and severe side-impact collisions at concealed driveways</a:t>
            </a:r>
            <a:r>
              <a:rPr lang="en-US" b="0" i="0" u="none" strike="noStrike" dirty="0">
                <a:solidFill>
                  <a:srgbClr val="334155"/>
                </a:solidFill>
                <a:effectLst/>
                <a:latin typeface="Inter"/>
              </a:rPr>
              <a:t>.</a:t>
            </a:r>
            <a:endParaRPr lang="en-ZA" dirty="0"/>
          </a:p>
        </p:txBody>
      </p:sp>
      <p:sp>
        <p:nvSpPr>
          <p:cNvPr id="5" name="Rectangle 4"/>
          <p:cNvSpPr/>
          <p:nvPr/>
        </p:nvSpPr>
        <p:spPr>
          <a:xfrm>
            <a:off x="155575" y="3631842"/>
            <a:ext cx="11864147" cy="646331"/>
          </a:xfrm>
          <a:prstGeom prst="rect">
            <a:avLst/>
          </a:prstGeom>
        </p:spPr>
        <p:txBody>
          <a:bodyPr wrap="square">
            <a:spAutoFit/>
          </a:bodyPr>
          <a:lstStyle/>
          <a:p>
            <a:br>
              <a:rPr lang="en-US" dirty="0"/>
            </a:br>
            <a:endParaRPr lang="en-ZA" dirty="0"/>
          </a:p>
        </p:txBody>
      </p:sp>
      <p:sp>
        <p:nvSpPr>
          <p:cNvPr id="6" name="AutoShape 2" descr="image.pn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9" name="Picture 8">
            <a:extLst>
              <a:ext uri="{FF2B5EF4-FFF2-40B4-BE49-F238E27FC236}">
                <a16:creationId xmlns:a16="http://schemas.microsoft.com/office/drawing/2014/main" id="{4B34FAF6-1A3C-1188-03C6-005C929C31A4}"/>
              </a:ext>
            </a:extLst>
          </p:cNvPr>
          <p:cNvPicPr>
            <a:picLocks noChangeAspect="1"/>
          </p:cNvPicPr>
          <p:nvPr/>
        </p:nvPicPr>
        <p:blipFill>
          <a:blip r:embed="rId2"/>
          <a:stretch>
            <a:fillRect/>
          </a:stretch>
        </p:blipFill>
        <p:spPr>
          <a:xfrm>
            <a:off x="6257469" y="1207655"/>
            <a:ext cx="5179845" cy="5356431"/>
          </a:xfrm>
          <a:prstGeom prst="rect">
            <a:avLst/>
          </a:prstGeom>
        </p:spPr>
      </p:pic>
    </p:spTree>
    <p:extLst>
      <p:ext uri="{BB962C8B-B14F-4D97-AF65-F5344CB8AC3E}">
        <p14:creationId xmlns:p14="http://schemas.microsoft.com/office/powerpoint/2010/main" val="938742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1512" y="372346"/>
            <a:ext cx="8945847" cy="584775"/>
          </a:xfrm>
          <a:prstGeom prst="rect">
            <a:avLst/>
          </a:prstGeom>
        </p:spPr>
        <p:txBody>
          <a:bodyPr wrap="none">
            <a:spAutoFit/>
          </a:bodyPr>
          <a:lstStyle/>
          <a:p>
            <a:r>
              <a:rPr lang="en-ZA" sz="3200" b="1" i="0" u="none" strike="noStrike" dirty="0">
                <a:solidFill>
                  <a:srgbClr val="0F172A"/>
                </a:solidFill>
                <a:effectLst/>
                <a:latin typeface="Arial" panose="020B0604020202020204" pitchFamily="34" charset="0"/>
                <a:cs typeface="Arial" panose="020B0604020202020204" pitchFamily="34" charset="0"/>
              </a:rPr>
              <a:t>INFRASTRUCTURE </a:t>
            </a:r>
            <a:r>
              <a:rPr lang="en-ZA" sz="3200" b="1" dirty="0">
                <a:solidFill>
                  <a:srgbClr val="0F172A"/>
                </a:solidFill>
                <a:latin typeface="Arial" panose="020B0604020202020204" pitchFamily="34" charset="0"/>
                <a:cs typeface="Arial" panose="020B0604020202020204" pitchFamily="34" charset="0"/>
              </a:rPr>
              <a:t>AND</a:t>
            </a:r>
            <a:r>
              <a:rPr lang="en-ZA" sz="3200" b="1" i="0" u="none" strike="noStrike" dirty="0">
                <a:solidFill>
                  <a:srgbClr val="0F172A"/>
                </a:solidFill>
                <a:effectLst/>
                <a:latin typeface="Arial" panose="020B0604020202020204" pitchFamily="34" charset="0"/>
                <a:cs typeface="Arial" panose="020B0604020202020204" pitchFamily="34" charset="0"/>
              </a:rPr>
              <a:t> TRAFFIC HAZARDS</a:t>
            </a:r>
            <a:endParaRPr lang="en-ZA" sz="3200" dirty="0">
              <a:latin typeface="Arial" panose="020B0604020202020204" pitchFamily="34" charset="0"/>
              <a:cs typeface="Arial" panose="020B0604020202020204" pitchFamily="34" charset="0"/>
            </a:endParaRPr>
          </a:p>
        </p:txBody>
      </p:sp>
      <p:sp>
        <p:nvSpPr>
          <p:cNvPr id="3" name="Rectangle 2"/>
          <p:cNvSpPr/>
          <p:nvPr/>
        </p:nvSpPr>
        <p:spPr>
          <a:xfrm>
            <a:off x="155575" y="2273766"/>
            <a:ext cx="11680110" cy="646331"/>
          </a:xfrm>
          <a:prstGeom prst="rect">
            <a:avLst/>
          </a:prstGeom>
        </p:spPr>
        <p:txBody>
          <a:bodyPr wrap="square">
            <a:spAutoFit/>
          </a:bodyPr>
          <a:lstStyle/>
          <a:p>
            <a:br>
              <a:rPr lang="en-US" dirty="0"/>
            </a:br>
            <a:endParaRPr lang="en-ZA" dirty="0"/>
          </a:p>
        </p:txBody>
      </p:sp>
      <p:sp>
        <p:nvSpPr>
          <p:cNvPr id="5" name="Rectangle 4"/>
          <p:cNvSpPr/>
          <p:nvPr/>
        </p:nvSpPr>
        <p:spPr>
          <a:xfrm>
            <a:off x="257577" y="1081826"/>
            <a:ext cx="11762145" cy="1077218"/>
          </a:xfrm>
          <a:prstGeom prst="rect">
            <a:avLst/>
          </a:prstGeom>
        </p:spPr>
        <p:txBody>
          <a:bodyPr wrap="square">
            <a:spAutoFit/>
          </a:bodyPr>
          <a:lstStyle/>
          <a:p>
            <a:r>
              <a:rPr lang="en-US" sz="2800" b="1" i="0" u="none" strike="noStrike" dirty="0">
                <a:solidFill>
                  <a:srgbClr val="334155"/>
                </a:solidFill>
                <a:effectLst/>
                <a:latin typeface="Arial" panose="020B0604020202020204" pitchFamily="34" charset="0"/>
                <a:cs typeface="Arial" panose="020B0604020202020204" pitchFamily="34" charset="0"/>
              </a:rPr>
              <a:t>3. Weekend Recklessness:</a:t>
            </a:r>
          </a:p>
          <a:p>
            <a:r>
              <a:rPr lang="en-US" b="0" i="0" u="none" strike="noStrike" dirty="0">
                <a:solidFill>
                  <a:srgbClr val="334155"/>
                </a:solidFill>
                <a:effectLst/>
                <a:latin typeface="Inter"/>
              </a:rPr>
              <a:t> Motorists and motorcyclists exploit long open stretches, endangering pedestrians at school bus stops, taxi pickup spots, and Saturday Parkrun events.</a:t>
            </a:r>
            <a:endParaRPr lang="en-ZA" dirty="0"/>
          </a:p>
        </p:txBody>
      </p:sp>
      <p:sp>
        <p:nvSpPr>
          <p:cNvPr id="6" name="AutoShape 2" descr="image.pn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9" name="B34E60E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00049" y="2159044"/>
            <a:ext cx="8077200" cy="4572000"/>
          </a:xfrm>
          <a:prstGeom prst="rect">
            <a:avLst/>
          </a:prstGeom>
        </p:spPr>
      </p:pic>
    </p:spTree>
    <p:extLst>
      <p:ext uri="{BB962C8B-B14F-4D97-AF65-F5344CB8AC3E}">
        <p14:creationId xmlns:p14="http://schemas.microsoft.com/office/powerpoint/2010/main" val="24944507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4558" y="2253803"/>
            <a:ext cx="8298736" cy="1569660"/>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PROPOSED ISSUES AND SOLUTIONS</a:t>
            </a:r>
          </a:p>
          <a:p>
            <a:pPr algn="ctr"/>
            <a:r>
              <a:rPr lang="en-US" sz="3200" b="1" dirty="0">
                <a:solidFill>
                  <a:schemeClr val="bg1"/>
                </a:solidFill>
                <a:latin typeface="Arial" panose="020B0604020202020204" pitchFamily="34" charset="0"/>
                <a:cs typeface="Arial" panose="020B0604020202020204" pitchFamily="34" charset="0"/>
              </a:rPr>
              <a:t>AT SPECIFIC SITES ON THE R44 THROUGH BETTY’S BAY</a:t>
            </a:r>
            <a:endParaRPr lang="en-ZA"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96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545" y="141668"/>
            <a:ext cx="11655381" cy="1077218"/>
          </a:xfrm>
          <a:prstGeom prst="rect">
            <a:avLst/>
          </a:prstGeom>
        </p:spPr>
        <p:txBody>
          <a:bodyPr wrap="square">
            <a:spAutoFit/>
          </a:bodyPr>
          <a:lstStyle/>
          <a:p>
            <a:pPr marL="514350" indent="-514350">
              <a:buAutoNum type="arabicPeriod"/>
            </a:pPr>
            <a:r>
              <a:rPr lang="en-US" sz="2800" b="1" dirty="0">
                <a:solidFill>
                  <a:srgbClr val="334155"/>
                </a:solidFill>
                <a:latin typeface="Arial" panose="020B0604020202020204" pitchFamily="34" charset="0"/>
                <a:cs typeface="Arial" panose="020B0604020202020204" pitchFamily="34" charset="0"/>
              </a:rPr>
              <a:t>Uniform Speed Limit</a:t>
            </a:r>
            <a:r>
              <a:rPr lang="en-US" b="1" dirty="0">
                <a:solidFill>
                  <a:srgbClr val="334155"/>
                </a:solidFill>
                <a:latin typeface="Arial" panose="020B0604020202020204" pitchFamily="34" charset="0"/>
                <a:cs typeface="Arial" panose="020B0604020202020204" pitchFamily="34" charset="0"/>
              </a:rPr>
              <a:t>:</a:t>
            </a:r>
          </a:p>
          <a:p>
            <a:r>
              <a:rPr lang="en-US" dirty="0">
                <a:solidFill>
                  <a:srgbClr val="334155"/>
                </a:solidFill>
                <a:latin typeface="Arial" panose="020B0604020202020204" pitchFamily="34" charset="0"/>
                <a:cs typeface="Arial" panose="020B0604020202020204" pitchFamily="34" charset="0"/>
              </a:rPr>
              <a:t> Lower main highway speed limit from 80 km/h to </a:t>
            </a:r>
            <a:r>
              <a:rPr lang="en-US" b="1" dirty="0">
                <a:solidFill>
                  <a:srgbClr val="334155"/>
                </a:solidFill>
                <a:latin typeface="Arial" panose="020B0604020202020204" pitchFamily="34" charset="0"/>
                <a:cs typeface="Arial" panose="020B0604020202020204" pitchFamily="34" charset="0"/>
              </a:rPr>
              <a:t>70 km/h</a:t>
            </a:r>
            <a:r>
              <a:rPr lang="en-US" dirty="0">
                <a:solidFill>
                  <a:srgbClr val="334155"/>
                </a:solidFill>
                <a:latin typeface="Arial" panose="020B0604020202020204" pitchFamily="34" charset="0"/>
                <a:cs typeface="Arial" panose="020B0604020202020204" pitchFamily="34" charset="0"/>
              </a:rPr>
              <a:t> across the 10.5 km span, maintaining 60 km/h at "The HUB" and an 80 km/h 1km entrance transition.</a:t>
            </a:r>
            <a:endParaRPr lang="en-ZA" dirty="0">
              <a:latin typeface="Arial" panose="020B0604020202020204" pitchFamily="34" charset="0"/>
              <a:cs typeface="Arial" panose="020B0604020202020204" pitchFamily="34" charset="0"/>
            </a:endParaRPr>
          </a:p>
        </p:txBody>
      </p:sp>
      <p:pic>
        <p:nvPicPr>
          <p:cNvPr id="4" name="Picture 2" descr="Speed limit of 70 km/h R201-70 | Signs4SA Gaute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1419" y="1504163"/>
            <a:ext cx="1989000" cy="1872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icture of Speed Limit 60km Sign"/>
          <p:cNvPicPr/>
          <p:nvPr/>
        </p:nvPicPr>
        <p:blipFill rotWithShape="1">
          <a:blip r:embed="rId3">
            <a:extLst>
              <a:ext uri="{28A0092B-C50C-407E-A947-70E740481C1C}">
                <a14:useLocalDpi xmlns:a14="http://schemas.microsoft.com/office/drawing/2010/main" val="0"/>
              </a:ext>
            </a:extLst>
          </a:blip>
          <a:srcRect l="8471" t="7492" r="9133" b="13495"/>
          <a:stretch/>
        </p:blipFill>
        <p:spPr bwMode="auto">
          <a:xfrm>
            <a:off x="9571571" y="4079700"/>
            <a:ext cx="2052000" cy="1944000"/>
          </a:xfrm>
          <a:prstGeom prst="rect">
            <a:avLst/>
          </a:prstGeom>
          <a:noFill/>
          <a:ln>
            <a:noFill/>
          </a:ln>
          <a:extLst>
            <a:ext uri="{53640926-AAD7-44D8-BBD7-CCE9431645EC}">
              <a14:shadowObscured xmlns:a14="http://schemas.microsoft.com/office/drawing/2010/main"/>
            </a:ext>
          </a:extLst>
        </p:spPr>
      </p:pic>
      <p:sp>
        <p:nvSpPr>
          <p:cNvPr id="6" name="TextBox 5"/>
          <p:cNvSpPr txBox="1"/>
          <p:nvPr/>
        </p:nvSpPr>
        <p:spPr>
          <a:xfrm>
            <a:off x="9208394" y="3376163"/>
            <a:ext cx="2983606"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70 km/h over 10.5 km</a:t>
            </a:r>
            <a:endParaRPr lang="en-ZA" b="1" dirty="0">
              <a:solidFill>
                <a:schemeClr val="bg1"/>
              </a:solidFill>
              <a:latin typeface="Arial" panose="020B0604020202020204" pitchFamily="34" charset="0"/>
              <a:cs typeface="Arial" panose="020B0604020202020204" pitchFamily="34" charset="0"/>
            </a:endParaRPr>
          </a:p>
        </p:txBody>
      </p:sp>
      <p:sp>
        <p:nvSpPr>
          <p:cNvPr id="8" name="TextBox 7"/>
          <p:cNvSpPr txBox="1"/>
          <p:nvPr/>
        </p:nvSpPr>
        <p:spPr>
          <a:xfrm>
            <a:off x="8925059" y="6118216"/>
            <a:ext cx="3142445" cy="369332"/>
          </a:xfrm>
          <a:prstGeom prst="rect">
            <a:avLst/>
          </a:prstGeom>
          <a:noFill/>
        </p:spPr>
        <p:txBody>
          <a:bodyPr wrap="square" rtlCol="0">
            <a:spAutoFit/>
          </a:bodyPr>
          <a:lstStyle/>
          <a:p>
            <a:r>
              <a:rPr lang="en-US" b="1" dirty="0">
                <a:solidFill>
                  <a:schemeClr val="bg1"/>
                </a:solidFill>
              </a:rPr>
              <a:t>Retain 60 km/h at the HUB</a:t>
            </a:r>
            <a:endParaRPr lang="en-ZA" b="1" dirty="0">
              <a:solidFill>
                <a:schemeClr val="bg1"/>
              </a:solidFill>
            </a:endParaRPr>
          </a:p>
        </p:txBody>
      </p:sp>
      <p:sp>
        <p:nvSpPr>
          <p:cNvPr id="7" name="Rectangle 6"/>
          <p:cNvSpPr/>
          <p:nvPr/>
        </p:nvSpPr>
        <p:spPr>
          <a:xfrm>
            <a:off x="2639805" y="1629827"/>
            <a:ext cx="2146742" cy="369332"/>
          </a:xfrm>
          <a:prstGeom prst="rect">
            <a:avLst/>
          </a:prstGeom>
        </p:spPr>
        <p:txBody>
          <a:bodyPr wrap="none">
            <a:spAutoFit/>
          </a:bodyPr>
          <a:lstStyle/>
          <a:p>
            <a:r>
              <a:rPr lang="en-US" b="1" dirty="0">
                <a:solidFill>
                  <a:schemeClr val="bg1"/>
                </a:solidFill>
                <a:latin typeface="Arial" panose="020B0604020202020204" pitchFamily="34" charset="0"/>
                <a:cs typeface="Arial" panose="020B0604020202020204" pitchFamily="34" charset="0"/>
              </a:rPr>
              <a:t>80 km/h approach</a:t>
            </a:r>
            <a:endParaRPr lang="en-ZA" b="1" dirty="0">
              <a:solidFill>
                <a:schemeClr val="bg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A5CA3ADF-F86C-BF1A-9792-E2EC263ADA20}"/>
              </a:ext>
            </a:extLst>
          </p:cNvPr>
          <p:cNvPicPr>
            <a:picLocks noChangeAspect="1"/>
          </p:cNvPicPr>
          <p:nvPr/>
        </p:nvPicPr>
        <p:blipFill>
          <a:blip r:embed="rId4"/>
          <a:stretch>
            <a:fillRect/>
          </a:stretch>
        </p:blipFill>
        <p:spPr>
          <a:xfrm>
            <a:off x="1053665" y="1697995"/>
            <a:ext cx="7404941" cy="4523695"/>
          </a:xfrm>
          <a:prstGeom prst="rect">
            <a:avLst/>
          </a:prstGeom>
        </p:spPr>
      </p:pic>
    </p:spTree>
    <p:extLst>
      <p:ext uri="{BB962C8B-B14F-4D97-AF65-F5344CB8AC3E}">
        <p14:creationId xmlns:p14="http://schemas.microsoft.com/office/powerpoint/2010/main" val="3080703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303" y="0"/>
            <a:ext cx="11835685" cy="1415772"/>
          </a:xfrm>
          <a:prstGeom prst="rect">
            <a:avLst/>
          </a:prstGeom>
        </p:spPr>
        <p:txBody>
          <a:bodyPr wrap="square">
            <a:spAutoFit/>
          </a:bodyPr>
          <a:lstStyle/>
          <a:p>
            <a:endParaRPr lang="en-US" b="1" dirty="0">
              <a:solidFill>
                <a:srgbClr val="334155"/>
              </a:solidFill>
              <a:latin typeface="Inter"/>
            </a:endParaRPr>
          </a:p>
          <a:p>
            <a:r>
              <a:rPr lang="en-US" sz="2800" b="1" dirty="0">
                <a:solidFill>
                  <a:srgbClr val="334155"/>
                </a:solidFill>
                <a:latin typeface="Arial" panose="020B0604020202020204" pitchFamily="34" charset="0"/>
                <a:cs typeface="Arial" panose="020B0604020202020204" pitchFamily="34" charset="0"/>
              </a:rPr>
              <a:t>2. Disa Circle Mini-Roundabout</a:t>
            </a:r>
            <a:r>
              <a:rPr lang="en-US" sz="3200" b="1" dirty="0">
                <a:solidFill>
                  <a:srgbClr val="334155"/>
                </a:solidFill>
                <a:latin typeface="Arial" panose="020B0604020202020204" pitchFamily="34" charset="0"/>
                <a:cs typeface="Arial" panose="020B0604020202020204" pitchFamily="34" charset="0"/>
              </a:rPr>
              <a:t>:</a:t>
            </a:r>
          </a:p>
          <a:p>
            <a:r>
              <a:rPr lang="en-US" dirty="0">
                <a:solidFill>
                  <a:srgbClr val="334155"/>
                </a:solidFill>
                <a:latin typeface="Arial" panose="020B0604020202020204" pitchFamily="34" charset="0"/>
                <a:cs typeface="Arial" panose="020B0604020202020204" pitchFamily="34" charset="0"/>
              </a:rPr>
              <a:t>Construct a mini-roundabout at the R44 / Disa Circle intersection to manage high commercial/residential traffic and secure school bus drop-off points.</a:t>
            </a:r>
            <a:endParaRPr lang="en-ZA" dirty="0">
              <a:latin typeface="Arial" panose="020B0604020202020204" pitchFamily="34" charset="0"/>
              <a:cs typeface="Arial" panose="020B0604020202020204" pitchFamily="34" charset="0"/>
            </a:endParaRPr>
          </a:p>
        </p:txBody>
      </p:sp>
      <p:pic>
        <p:nvPicPr>
          <p:cNvPr id="8" name="VID-20260817-WA001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80156" y="1349404"/>
            <a:ext cx="5059665" cy="2863961"/>
          </a:xfrm>
          <a:prstGeom prst="rect">
            <a:avLst/>
          </a:prstGeom>
        </p:spPr>
      </p:pic>
      <p:pic>
        <p:nvPicPr>
          <p:cNvPr id="4" name="Picture 3">
            <a:extLst>
              <a:ext uri="{FF2B5EF4-FFF2-40B4-BE49-F238E27FC236}">
                <a16:creationId xmlns:a16="http://schemas.microsoft.com/office/drawing/2014/main" id="{E20D52C4-3350-E2D8-EBFC-986AB26BD100}"/>
              </a:ext>
            </a:extLst>
          </p:cNvPr>
          <p:cNvPicPr>
            <a:picLocks noChangeAspect="1"/>
          </p:cNvPicPr>
          <p:nvPr/>
        </p:nvPicPr>
        <p:blipFill>
          <a:blip r:embed="rId5"/>
          <a:stretch>
            <a:fillRect/>
          </a:stretch>
        </p:blipFill>
        <p:spPr>
          <a:xfrm>
            <a:off x="8493643" y="1349404"/>
            <a:ext cx="3281914" cy="2471089"/>
          </a:xfrm>
          <a:prstGeom prst="rect">
            <a:avLst/>
          </a:prstGeom>
        </p:spPr>
      </p:pic>
      <p:pic>
        <p:nvPicPr>
          <p:cNvPr id="5" name="Picture 4">
            <a:extLst>
              <a:ext uri="{FF2B5EF4-FFF2-40B4-BE49-F238E27FC236}">
                <a16:creationId xmlns:a16="http://schemas.microsoft.com/office/drawing/2014/main" id="{BFA27A8F-8353-2C81-F76F-5899981B4912}"/>
              </a:ext>
            </a:extLst>
          </p:cNvPr>
          <p:cNvPicPr>
            <a:picLocks noChangeAspect="1"/>
          </p:cNvPicPr>
          <p:nvPr/>
        </p:nvPicPr>
        <p:blipFill>
          <a:blip r:embed="rId6"/>
          <a:stretch>
            <a:fillRect/>
          </a:stretch>
        </p:blipFill>
        <p:spPr>
          <a:xfrm>
            <a:off x="8493643" y="4031172"/>
            <a:ext cx="3281914" cy="2277450"/>
          </a:xfrm>
          <a:prstGeom prst="rect">
            <a:avLst/>
          </a:prstGeom>
        </p:spPr>
      </p:pic>
      <p:pic>
        <p:nvPicPr>
          <p:cNvPr id="7" name="Picture 6">
            <a:extLst>
              <a:ext uri="{FF2B5EF4-FFF2-40B4-BE49-F238E27FC236}">
                <a16:creationId xmlns:a16="http://schemas.microsoft.com/office/drawing/2014/main" id="{49DDC37C-CD27-08C9-2B44-0113969E97D8}"/>
              </a:ext>
            </a:extLst>
          </p:cNvPr>
          <p:cNvPicPr>
            <a:picLocks noChangeAspect="1"/>
          </p:cNvPicPr>
          <p:nvPr/>
        </p:nvPicPr>
        <p:blipFill>
          <a:blip r:embed="rId7"/>
          <a:stretch>
            <a:fillRect/>
          </a:stretch>
        </p:blipFill>
        <p:spPr>
          <a:xfrm>
            <a:off x="240265" y="3889351"/>
            <a:ext cx="7989335" cy="2598075"/>
          </a:xfrm>
          <a:prstGeom prst="rect">
            <a:avLst/>
          </a:prstGeom>
        </p:spPr>
      </p:pic>
    </p:spTree>
    <p:extLst>
      <p:ext uri="{BB962C8B-B14F-4D97-AF65-F5344CB8AC3E}">
        <p14:creationId xmlns:p14="http://schemas.microsoft.com/office/powerpoint/2010/main" val="40830817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094" y="141668"/>
            <a:ext cx="7753082" cy="954107"/>
          </a:xfrm>
          <a:prstGeom prst="rect">
            <a:avLst/>
          </a:prstGeom>
        </p:spPr>
        <p:txBody>
          <a:bodyPr wrap="square">
            <a:spAutoFit/>
          </a:bodyPr>
          <a:lstStyle/>
          <a:p>
            <a:r>
              <a:rPr lang="en-US" sz="2800" b="1" dirty="0">
                <a:solidFill>
                  <a:srgbClr val="334155"/>
                </a:solidFill>
                <a:latin typeface="Arial" panose="020B0604020202020204" pitchFamily="34" charset="0"/>
                <a:cs typeface="Arial" panose="020B0604020202020204" pitchFamily="34" charset="0"/>
              </a:rPr>
              <a:t>3. HUB Traffic Area:</a:t>
            </a:r>
          </a:p>
          <a:p>
            <a:endParaRPr lang="en-US" sz="2800" b="1" dirty="0">
              <a:solidFill>
                <a:srgbClr val="334155"/>
              </a:solidFill>
              <a:latin typeface="Arial" panose="020B0604020202020204" pitchFamily="34" charset="0"/>
              <a:cs typeface="Arial" panose="020B0604020202020204" pitchFamily="34" charset="0"/>
            </a:endParaRPr>
          </a:p>
        </p:txBody>
      </p:sp>
      <p:pic>
        <p:nvPicPr>
          <p:cNvPr id="5" name="164C899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35962" y="0"/>
            <a:ext cx="3856038" cy="6858000"/>
          </a:xfrm>
          <a:prstGeom prst="rect">
            <a:avLst/>
          </a:prstGeom>
        </p:spPr>
      </p:pic>
      <p:pic>
        <p:nvPicPr>
          <p:cNvPr id="6" name="ED88EDB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185635" y="0"/>
            <a:ext cx="3856038" cy="6858000"/>
          </a:xfrm>
          <a:prstGeom prst="rect">
            <a:avLst/>
          </a:prstGeom>
        </p:spPr>
      </p:pic>
      <p:pic>
        <p:nvPicPr>
          <p:cNvPr id="4" name="Picture 3">
            <a:extLst>
              <a:ext uri="{FF2B5EF4-FFF2-40B4-BE49-F238E27FC236}">
                <a16:creationId xmlns:a16="http://schemas.microsoft.com/office/drawing/2014/main" id="{4797332E-5519-B520-0FD6-3E82FB3844DB}"/>
              </a:ext>
            </a:extLst>
          </p:cNvPr>
          <p:cNvPicPr>
            <a:picLocks noChangeAspect="1"/>
          </p:cNvPicPr>
          <p:nvPr/>
        </p:nvPicPr>
        <p:blipFill>
          <a:blip r:embed="rId8"/>
          <a:stretch>
            <a:fillRect/>
          </a:stretch>
        </p:blipFill>
        <p:spPr>
          <a:xfrm>
            <a:off x="309094" y="818667"/>
            <a:ext cx="3165032" cy="2534826"/>
          </a:xfrm>
          <a:prstGeom prst="rect">
            <a:avLst/>
          </a:prstGeom>
        </p:spPr>
      </p:pic>
      <p:pic>
        <p:nvPicPr>
          <p:cNvPr id="10" name="Picture 9">
            <a:extLst>
              <a:ext uri="{FF2B5EF4-FFF2-40B4-BE49-F238E27FC236}">
                <a16:creationId xmlns:a16="http://schemas.microsoft.com/office/drawing/2014/main" id="{D6E0F6D6-7508-79D9-4FAB-FDE2404FD755}"/>
              </a:ext>
            </a:extLst>
          </p:cNvPr>
          <p:cNvPicPr>
            <a:picLocks noChangeAspect="1"/>
          </p:cNvPicPr>
          <p:nvPr/>
        </p:nvPicPr>
        <p:blipFill>
          <a:blip r:embed="rId9"/>
          <a:stretch>
            <a:fillRect/>
          </a:stretch>
        </p:blipFill>
        <p:spPr>
          <a:xfrm>
            <a:off x="309094" y="3320332"/>
            <a:ext cx="3165032" cy="3300033"/>
          </a:xfrm>
          <a:prstGeom prst="rect">
            <a:avLst/>
          </a:prstGeom>
        </p:spPr>
      </p:pic>
    </p:spTree>
    <p:extLst>
      <p:ext uri="{BB962C8B-B14F-4D97-AF65-F5344CB8AC3E}">
        <p14:creationId xmlns:p14="http://schemas.microsoft.com/office/powerpoint/2010/main" val="3710648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vol="80000">
                <p:cTn id="13"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094" y="141668"/>
            <a:ext cx="7753082" cy="954107"/>
          </a:xfrm>
          <a:prstGeom prst="rect">
            <a:avLst/>
          </a:prstGeom>
        </p:spPr>
        <p:txBody>
          <a:bodyPr wrap="square">
            <a:spAutoFit/>
          </a:bodyPr>
          <a:lstStyle/>
          <a:p>
            <a:r>
              <a:rPr lang="en-US" sz="2800" b="1" dirty="0">
                <a:solidFill>
                  <a:srgbClr val="334155"/>
                </a:solidFill>
                <a:latin typeface="Arial" panose="020B0604020202020204" pitchFamily="34" charset="0"/>
                <a:cs typeface="Arial" panose="020B0604020202020204" pitchFamily="34" charset="0"/>
              </a:rPr>
              <a:t>3. HUB Traffic Area:</a:t>
            </a:r>
          </a:p>
          <a:p>
            <a:endParaRPr lang="en-US" sz="2800" b="1" dirty="0">
              <a:solidFill>
                <a:srgbClr val="334155"/>
              </a:solidFill>
              <a:latin typeface="Arial" panose="020B0604020202020204" pitchFamily="34" charset="0"/>
              <a:cs typeface="Arial" panose="020B0604020202020204" pitchFamily="34" charset="0"/>
            </a:endParaRPr>
          </a:p>
        </p:txBody>
      </p:sp>
      <p:pic>
        <p:nvPicPr>
          <p:cNvPr id="4" name="ACF6F58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24660" y="799561"/>
            <a:ext cx="9603600" cy="5436000"/>
          </a:xfrm>
          <a:prstGeom prst="rect">
            <a:avLst/>
          </a:prstGeom>
        </p:spPr>
      </p:pic>
    </p:spTree>
    <p:extLst>
      <p:ext uri="{BB962C8B-B14F-4D97-AF65-F5344CB8AC3E}">
        <p14:creationId xmlns:p14="http://schemas.microsoft.com/office/powerpoint/2010/main" val="20044999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9093" y="296214"/>
            <a:ext cx="11024315" cy="1077218"/>
          </a:xfrm>
          <a:prstGeom prst="rect">
            <a:avLst/>
          </a:prstGeom>
        </p:spPr>
        <p:txBody>
          <a:bodyPr wrap="square">
            <a:spAutoFit/>
          </a:bodyPr>
          <a:lstStyle/>
          <a:p>
            <a:r>
              <a:rPr lang="en-US" sz="2800" b="1" dirty="0">
                <a:solidFill>
                  <a:srgbClr val="334155"/>
                </a:solidFill>
                <a:latin typeface="Arial" panose="020B0604020202020204" pitchFamily="34" charset="0"/>
                <a:cs typeface="Arial" panose="020B0604020202020204" pitchFamily="34" charset="0"/>
              </a:rPr>
              <a:t>3. HUB Traffic Calming:</a:t>
            </a:r>
          </a:p>
          <a:p>
            <a:r>
              <a:rPr lang="en-US" dirty="0">
                <a:solidFill>
                  <a:srgbClr val="334155"/>
                </a:solidFill>
                <a:latin typeface="Arial" panose="020B0604020202020204" pitchFamily="34" charset="0"/>
                <a:cs typeface="Arial" panose="020B0604020202020204" pitchFamily="34" charset="0"/>
              </a:rPr>
              <a:t>Install physical speed humps on both sides of "The HUB" commercial precinct to force speed compliance and safeguard pedestrians.</a:t>
            </a:r>
            <a:endParaRPr lang="en-ZA"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010D023-8C2D-D89E-9DCC-736C4180C3F7}"/>
              </a:ext>
            </a:extLst>
          </p:cNvPr>
          <p:cNvPicPr>
            <a:picLocks noChangeAspect="1"/>
          </p:cNvPicPr>
          <p:nvPr/>
        </p:nvPicPr>
        <p:blipFill>
          <a:blip r:embed="rId2"/>
          <a:stretch>
            <a:fillRect/>
          </a:stretch>
        </p:blipFill>
        <p:spPr>
          <a:xfrm>
            <a:off x="453911" y="1822857"/>
            <a:ext cx="11024315" cy="4476156"/>
          </a:xfrm>
          <a:prstGeom prst="rect">
            <a:avLst/>
          </a:prstGeom>
        </p:spPr>
      </p:pic>
    </p:spTree>
    <p:extLst>
      <p:ext uri="{BB962C8B-B14F-4D97-AF65-F5344CB8AC3E}">
        <p14:creationId xmlns:p14="http://schemas.microsoft.com/office/powerpoint/2010/main" val="1044451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820" y="115910"/>
            <a:ext cx="8912180" cy="1354217"/>
          </a:xfrm>
          <a:prstGeom prst="rect">
            <a:avLst/>
          </a:prstGeom>
        </p:spPr>
        <p:txBody>
          <a:bodyPr wrap="square">
            <a:spAutoFit/>
          </a:bodyPr>
          <a:lstStyle/>
          <a:p>
            <a:r>
              <a:rPr lang="en-US" sz="2800" b="1" dirty="0">
                <a:solidFill>
                  <a:srgbClr val="334155"/>
                </a:solidFill>
                <a:latin typeface="Inter"/>
              </a:rPr>
              <a:t>4. Hazardous Parking Removal: The HUB</a:t>
            </a:r>
          </a:p>
          <a:p>
            <a:endParaRPr lang="en-US" dirty="0">
              <a:solidFill>
                <a:srgbClr val="334155"/>
              </a:solidFill>
              <a:latin typeface="Inter"/>
            </a:endParaRPr>
          </a:p>
          <a:p>
            <a:r>
              <a:rPr lang="en-US" dirty="0">
                <a:solidFill>
                  <a:srgbClr val="334155"/>
                </a:solidFill>
                <a:latin typeface="Arial" panose="020B0604020202020204" pitchFamily="34" charset="0"/>
                <a:cs typeface="Arial" panose="020B0604020202020204" pitchFamily="34" charset="0"/>
              </a:rPr>
              <a:t>Enforce National Road Traffic Act Regulations 304 &amp; 305 by removing sight-blocking parking bays at "The HUB" and Sea View Link turnoff in Sunny Seas.</a:t>
            </a:r>
            <a:endParaRPr lang="en-ZA"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5678F2B-06EB-C662-8B97-4A0D28E599C1}"/>
              </a:ext>
            </a:extLst>
          </p:cNvPr>
          <p:cNvPicPr>
            <a:picLocks noChangeAspect="1"/>
          </p:cNvPicPr>
          <p:nvPr/>
        </p:nvPicPr>
        <p:blipFill>
          <a:blip r:embed="rId2"/>
          <a:stretch>
            <a:fillRect/>
          </a:stretch>
        </p:blipFill>
        <p:spPr>
          <a:xfrm>
            <a:off x="487991" y="1905870"/>
            <a:ext cx="5660895" cy="4048616"/>
          </a:xfrm>
          <a:prstGeom prst="rect">
            <a:avLst/>
          </a:prstGeom>
        </p:spPr>
      </p:pic>
      <p:pic>
        <p:nvPicPr>
          <p:cNvPr id="8" name="Picture 7">
            <a:extLst>
              <a:ext uri="{FF2B5EF4-FFF2-40B4-BE49-F238E27FC236}">
                <a16:creationId xmlns:a16="http://schemas.microsoft.com/office/drawing/2014/main" id="{B4155265-DAA0-06E4-73F5-C3298C7F339E}"/>
              </a:ext>
            </a:extLst>
          </p:cNvPr>
          <p:cNvPicPr>
            <a:picLocks noChangeAspect="1"/>
          </p:cNvPicPr>
          <p:nvPr/>
        </p:nvPicPr>
        <p:blipFill>
          <a:blip r:embed="rId3"/>
          <a:stretch>
            <a:fillRect/>
          </a:stretch>
        </p:blipFill>
        <p:spPr>
          <a:xfrm>
            <a:off x="6803069" y="1905869"/>
            <a:ext cx="5018239" cy="4048615"/>
          </a:xfrm>
          <a:prstGeom prst="rect">
            <a:avLst/>
          </a:prstGeom>
        </p:spPr>
      </p:pic>
    </p:spTree>
    <p:extLst>
      <p:ext uri="{BB962C8B-B14F-4D97-AF65-F5344CB8AC3E}">
        <p14:creationId xmlns:p14="http://schemas.microsoft.com/office/powerpoint/2010/main" val="142287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820" y="154546"/>
            <a:ext cx="6387922" cy="2062103"/>
          </a:xfrm>
          <a:prstGeom prst="rect">
            <a:avLst/>
          </a:prstGeom>
        </p:spPr>
        <p:txBody>
          <a:bodyPr wrap="square">
            <a:spAutoFit/>
          </a:bodyPr>
          <a:lstStyle/>
          <a:p>
            <a:r>
              <a:rPr lang="en-US" sz="2800" b="1" dirty="0">
                <a:solidFill>
                  <a:srgbClr val="334155"/>
                </a:solidFill>
                <a:latin typeface="Inter"/>
              </a:rPr>
              <a:t>4. Hazardous Parking Removal:  </a:t>
            </a:r>
          </a:p>
          <a:p>
            <a:r>
              <a:rPr lang="en-US" sz="2800" b="1" dirty="0">
                <a:solidFill>
                  <a:srgbClr val="334155"/>
                </a:solidFill>
                <a:latin typeface="Inter"/>
              </a:rPr>
              <a:t>Sea View Link turnoff in Sunny Seas</a:t>
            </a:r>
          </a:p>
          <a:p>
            <a:endParaRPr lang="en-US" dirty="0">
              <a:solidFill>
                <a:srgbClr val="334155"/>
              </a:solidFill>
              <a:latin typeface="Inter"/>
            </a:endParaRPr>
          </a:p>
          <a:p>
            <a:r>
              <a:rPr lang="en-US" dirty="0">
                <a:solidFill>
                  <a:srgbClr val="334155"/>
                </a:solidFill>
                <a:latin typeface="Arial" panose="020B0604020202020204" pitchFamily="34" charset="0"/>
                <a:cs typeface="Arial" panose="020B0604020202020204" pitchFamily="34" charset="0"/>
              </a:rPr>
              <a:t>Enforce National Road Traffic Act Regulations 304 &amp; 305 </a:t>
            </a:r>
          </a:p>
          <a:p>
            <a:r>
              <a:rPr lang="en-US" dirty="0">
                <a:solidFill>
                  <a:srgbClr val="334155"/>
                </a:solidFill>
                <a:latin typeface="Arial" panose="020B0604020202020204" pitchFamily="34" charset="0"/>
                <a:cs typeface="Arial" panose="020B0604020202020204" pitchFamily="34" charset="0"/>
              </a:rPr>
              <a:t>by removing sight-blocking parking bays at "The HUB" </a:t>
            </a:r>
          </a:p>
          <a:p>
            <a:r>
              <a:rPr lang="en-US" dirty="0">
                <a:solidFill>
                  <a:srgbClr val="334155"/>
                </a:solidFill>
                <a:latin typeface="Arial" panose="020B0604020202020204" pitchFamily="34" charset="0"/>
                <a:cs typeface="Arial" panose="020B0604020202020204" pitchFamily="34" charset="0"/>
              </a:rPr>
              <a:t>and Sea Link  turnoff.</a:t>
            </a:r>
            <a:endParaRPr lang="en-ZA" dirty="0">
              <a:latin typeface="Arial" panose="020B0604020202020204" pitchFamily="34" charset="0"/>
              <a:cs typeface="Arial" panose="020B0604020202020204" pitchFamily="34" charset="0"/>
            </a:endParaRPr>
          </a:p>
        </p:txBody>
      </p:sp>
      <p:pic>
        <p:nvPicPr>
          <p:cNvPr id="3" name="VID-20260818-WA001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66185" y="0"/>
            <a:ext cx="3810000" cy="6858000"/>
          </a:xfrm>
          <a:prstGeom prst="rect">
            <a:avLst/>
          </a:prstGeom>
        </p:spPr>
      </p:pic>
      <p:pic>
        <p:nvPicPr>
          <p:cNvPr id="6" name="Picture 5">
            <a:extLst>
              <a:ext uri="{FF2B5EF4-FFF2-40B4-BE49-F238E27FC236}">
                <a16:creationId xmlns:a16="http://schemas.microsoft.com/office/drawing/2014/main" id="{C792EC75-AFBD-9F7D-7C12-F8EF8538B3B1}"/>
              </a:ext>
            </a:extLst>
          </p:cNvPr>
          <p:cNvPicPr>
            <a:picLocks noChangeAspect="1"/>
          </p:cNvPicPr>
          <p:nvPr/>
        </p:nvPicPr>
        <p:blipFill>
          <a:blip r:embed="rId5"/>
          <a:stretch>
            <a:fillRect/>
          </a:stretch>
        </p:blipFill>
        <p:spPr>
          <a:xfrm>
            <a:off x="767182" y="2216649"/>
            <a:ext cx="5731590" cy="4518014"/>
          </a:xfrm>
          <a:prstGeom prst="rect">
            <a:avLst/>
          </a:prstGeom>
        </p:spPr>
      </p:pic>
    </p:spTree>
    <p:extLst>
      <p:ext uri="{BB962C8B-B14F-4D97-AF65-F5344CB8AC3E}">
        <p14:creationId xmlns:p14="http://schemas.microsoft.com/office/powerpoint/2010/main" val="164846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0303"/>
            <a:ext cx="7405352" cy="1785104"/>
          </a:xfrm>
          <a:prstGeom prst="rect">
            <a:avLst/>
          </a:prstGeom>
        </p:spPr>
        <p:txBody>
          <a:bodyPr wrap="square">
            <a:spAutoFit/>
          </a:bodyPr>
          <a:lstStyle/>
          <a:p>
            <a:r>
              <a:rPr lang="en-US" sz="2800" b="1" dirty="0">
                <a:solidFill>
                  <a:srgbClr val="334155"/>
                </a:solidFill>
                <a:latin typeface="Arial" panose="020B0604020202020204" pitchFamily="34" charset="0"/>
                <a:cs typeface="Arial" panose="020B0604020202020204" pitchFamily="34" charset="0"/>
              </a:rPr>
              <a:t>4. Luckhoff turnoff into Clarence: </a:t>
            </a:r>
          </a:p>
          <a:p>
            <a:endParaRPr lang="en-US" sz="2800" b="1" dirty="0">
              <a:solidFill>
                <a:srgbClr val="334155"/>
              </a:solidFill>
              <a:latin typeface="Arial" panose="020B0604020202020204" pitchFamily="34" charset="0"/>
              <a:cs typeface="Arial" panose="020B0604020202020204" pitchFamily="34" charset="0"/>
            </a:endParaRPr>
          </a:p>
          <a:p>
            <a:r>
              <a:rPr lang="en-US" dirty="0">
                <a:solidFill>
                  <a:srgbClr val="334155"/>
                </a:solidFill>
                <a:latin typeface="Arial" panose="020B0604020202020204" pitchFamily="34" charset="0"/>
                <a:cs typeface="Arial" panose="020B0604020202020204" pitchFamily="34" charset="0"/>
              </a:rPr>
              <a:t>Entry:	Incline, slow entry  and poor visibility onto Clarence Drive</a:t>
            </a:r>
          </a:p>
          <a:p>
            <a:r>
              <a:rPr lang="en-US" dirty="0">
                <a:solidFill>
                  <a:srgbClr val="334155"/>
                </a:solidFill>
                <a:latin typeface="Arial" panose="020B0604020202020204" pitchFamily="34" charset="0"/>
                <a:cs typeface="Arial" panose="020B0604020202020204" pitchFamily="34" charset="0"/>
              </a:rPr>
              <a:t>Exit: 	Unsafe to turn off 80 km/h Clarence Drive</a:t>
            </a:r>
          </a:p>
          <a:p>
            <a:endParaRPr lang="en-US" b="1" dirty="0">
              <a:solidFill>
                <a:srgbClr val="334155"/>
              </a:solidFill>
              <a:latin typeface="Inter"/>
            </a:endParaRPr>
          </a:p>
        </p:txBody>
      </p:sp>
      <p:pic>
        <p:nvPicPr>
          <p:cNvPr id="4" name="VID-20260818-WA000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244402" y="-113987"/>
            <a:ext cx="3856038" cy="6858000"/>
          </a:xfrm>
          <a:prstGeom prst="rect">
            <a:avLst/>
          </a:prstGeom>
        </p:spPr>
      </p:pic>
      <p:pic>
        <p:nvPicPr>
          <p:cNvPr id="5" name="VID-20260818-WA0005">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0" y="2172013"/>
            <a:ext cx="8077200" cy="4572000"/>
          </a:xfrm>
          <a:prstGeom prst="rect">
            <a:avLst/>
          </a:prstGeom>
        </p:spPr>
      </p:pic>
    </p:spTree>
    <p:extLst>
      <p:ext uri="{BB962C8B-B14F-4D97-AF65-F5344CB8AC3E}">
        <p14:creationId xmlns:p14="http://schemas.microsoft.com/office/powerpoint/2010/main" val="777471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9549" y="296214"/>
            <a:ext cx="7461855" cy="1231106"/>
          </a:xfrm>
          <a:prstGeom prst="rect">
            <a:avLst/>
          </a:prstGeom>
        </p:spPr>
        <p:txBody>
          <a:bodyPr wrap="square">
            <a:spAutoFit/>
          </a:bodyPr>
          <a:lstStyle/>
          <a:p>
            <a:r>
              <a:rPr lang="en-US" sz="2800" b="1" dirty="0">
                <a:solidFill>
                  <a:srgbClr val="334155"/>
                </a:solidFill>
                <a:latin typeface="Arial" panose="020B0604020202020204" pitchFamily="34" charset="0"/>
                <a:cs typeface="Arial" panose="020B0604020202020204" pitchFamily="34" charset="0"/>
              </a:rPr>
              <a:t>4. Luckhoff and Sea View Link area</a:t>
            </a:r>
          </a:p>
          <a:p>
            <a:endParaRPr lang="en-US" sz="2800" b="1" dirty="0">
              <a:solidFill>
                <a:srgbClr val="334155"/>
              </a:solidFill>
              <a:latin typeface="Arial" panose="020B0604020202020204" pitchFamily="34" charset="0"/>
              <a:cs typeface="Arial" panose="020B0604020202020204" pitchFamily="34" charset="0"/>
            </a:endParaRPr>
          </a:p>
          <a:p>
            <a:r>
              <a:rPr lang="en-US" dirty="0">
                <a:solidFill>
                  <a:srgbClr val="334155"/>
                </a:solidFill>
                <a:latin typeface="Arial" panose="020B0604020202020204" pitchFamily="34" charset="0"/>
                <a:cs typeface="Arial" panose="020B0604020202020204" pitchFamily="34" charset="0"/>
              </a:rPr>
              <a:t>Overtaking on the long straight “race area”</a:t>
            </a:r>
          </a:p>
        </p:txBody>
      </p:sp>
      <p:pic>
        <p:nvPicPr>
          <p:cNvPr id="4" name="1E24742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17089" y="1663297"/>
            <a:ext cx="8077200" cy="4572000"/>
          </a:xfrm>
          <a:prstGeom prst="rect">
            <a:avLst/>
          </a:prstGeom>
        </p:spPr>
      </p:pic>
    </p:spTree>
    <p:extLst>
      <p:ext uri="{BB962C8B-B14F-4D97-AF65-F5344CB8AC3E}">
        <p14:creationId xmlns:p14="http://schemas.microsoft.com/office/powerpoint/2010/main" val="27380702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ank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39815" y="1328448"/>
            <a:ext cx="8077200" cy="4552950"/>
          </a:xfrm>
          <a:prstGeom prst="rect">
            <a:avLst/>
          </a:prstGeom>
        </p:spPr>
      </p:pic>
      <p:sp>
        <p:nvSpPr>
          <p:cNvPr id="3" name="Rectangle 2"/>
          <p:cNvSpPr/>
          <p:nvPr/>
        </p:nvSpPr>
        <p:spPr>
          <a:xfrm>
            <a:off x="231819" y="115911"/>
            <a:ext cx="7225049" cy="1384995"/>
          </a:xfrm>
          <a:prstGeom prst="rect">
            <a:avLst/>
          </a:prstGeom>
        </p:spPr>
        <p:txBody>
          <a:bodyPr wrap="square">
            <a:spAutoFit/>
          </a:bodyPr>
          <a:lstStyle/>
          <a:p>
            <a:pPr algn="ctr"/>
            <a:r>
              <a:rPr lang="en-US" sz="2800" b="1" dirty="0">
                <a:solidFill>
                  <a:srgbClr val="334155"/>
                </a:solidFill>
                <a:latin typeface="Arial" panose="020B0604020202020204" pitchFamily="34" charset="0"/>
                <a:cs typeface="Arial" panose="020B0604020202020204" pitchFamily="34" charset="0"/>
              </a:rPr>
              <a:t>4. Luckhoff and Sea View Link area</a:t>
            </a:r>
          </a:p>
          <a:p>
            <a:r>
              <a:rPr lang="en-US" sz="2800"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Speeding tanker</a:t>
            </a:r>
            <a:endParaRPr lang="en-ZA" dirty="0">
              <a:solidFill>
                <a:schemeClr val="bg1"/>
              </a:solidFill>
              <a:latin typeface="Arial" panose="020B0604020202020204" pitchFamily="34" charset="0"/>
              <a:cs typeface="Arial" panose="020B0604020202020204" pitchFamily="34" charset="0"/>
            </a:endParaRPr>
          </a:p>
          <a:p>
            <a:endParaRPr lang="en-US" sz="2800" b="1" dirty="0">
              <a:solidFill>
                <a:srgbClr val="33415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92218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155" y="412125"/>
            <a:ext cx="11260751" cy="584775"/>
          </a:xfrm>
          <a:prstGeom prst="rect">
            <a:avLst/>
          </a:prstGeom>
        </p:spPr>
        <p:txBody>
          <a:bodyPr wrap="square">
            <a:spAutoFit/>
          </a:bodyPr>
          <a:lstStyle/>
          <a:p>
            <a:pPr algn="ctr"/>
            <a:r>
              <a:rPr lang="en-ZA" sz="3200" b="1" i="0" u="none" strike="noStrike" dirty="0">
                <a:solidFill>
                  <a:srgbClr val="0F172A"/>
                </a:solidFill>
                <a:effectLst/>
                <a:latin typeface="Arial" panose="020B0604020202020204" pitchFamily="34" charset="0"/>
                <a:cs typeface="Arial" panose="020B0604020202020204" pitchFamily="34" charset="0"/>
              </a:rPr>
              <a:t>ENFORCEMENT AND BIOSPHERE MEASURES</a:t>
            </a:r>
            <a:endParaRPr lang="en-ZA" sz="3200" dirty="0">
              <a:latin typeface="Arial" panose="020B0604020202020204" pitchFamily="34" charset="0"/>
              <a:cs typeface="Arial" panose="020B0604020202020204" pitchFamily="34" charset="0"/>
            </a:endParaRPr>
          </a:p>
        </p:txBody>
      </p:sp>
      <p:sp>
        <p:nvSpPr>
          <p:cNvPr id="3" name="Rectangle 2"/>
          <p:cNvSpPr/>
          <p:nvPr/>
        </p:nvSpPr>
        <p:spPr>
          <a:xfrm>
            <a:off x="309093" y="1210615"/>
            <a:ext cx="5460641"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5. Dual-Lane Speed Cameras</a:t>
            </a:r>
            <a:endParaRPr lang="en-ZA" sz="2800" dirty="0">
              <a:latin typeface="Arial" panose="020B0604020202020204" pitchFamily="34" charset="0"/>
              <a:cs typeface="Arial" panose="020B0604020202020204" pitchFamily="34" charset="0"/>
            </a:endParaRPr>
          </a:p>
        </p:txBody>
      </p:sp>
      <p:sp>
        <p:nvSpPr>
          <p:cNvPr id="4" name="Rectangle 3"/>
          <p:cNvSpPr/>
          <p:nvPr/>
        </p:nvSpPr>
        <p:spPr>
          <a:xfrm rot="10800000" flipV="1">
            <a:off x="206062" y="1672505"/>
            <a:ext cx="11668259" cy="1200329"/>
          </a:xfrm>
          <a:prstGeom prst="rect">
            <a:avLst/>
          </a:prstGeom>
        </p:spPr>
        <p:txBody>
          <a:bodyPr wrap="square">
            <a:spAutoFit/>
          </a:bodyPr>
          <a:lstStyle/>
          <a:p>
            <a:r>
              <a:rPr lang="en-US" b="0" i="0" u="none" strike="noStrike" dirty="0">
                <a:solidFill>
                  <a:srgbClr val="334155"/>
                </a:solidFill>
                <a:effectLst/>
                <a:latin typeface="Arial" panose="020B0604020202020204" pitchFamily="34" charset="0"/>
                <a:cs typeface="Arial" panose="020B0604020202020204" pitchFamily="34" charset="0"/>
              </a:rPr>
              <a:t>Deploy operational speed cameras at Eastern entrance (midway Porter Dr/Disa Circle) and Western Sunny Seas (before Luckhoff Rd).</a:t>
            </a:r>
            <a:endParaRPr lang="en-US" b="0" dirty="0">
              <a:effectLst/>
              <a:latin typeface="Arial" panose="020B0604020202020204" pitchFamily="34" charset="0"/>
              <a:cs typeface="Arial" panose="020B0604020202020204" pitchFamily="34" charset="0"/>
            </a:endParaRPr>
          </a:p>
          <a:p>
            <a:br>
              <a:rPr lang="en-US" dirty="0"/>
            </a:br>
            <a:endParaRPr lang="en-ZA" dirty="0"/>
          </a:p>
        </p:txBody>
      </p:sp>
      <p:sp>
        <p:nvSpPr>
          <p:cNvPr id="11" name="TextBox 10"/>
          <p:cNvSpPr txBox="1"/>
          <p:nvPr/>
        </p:nvSpPr>
        <p:spPr>
          <a:xfrm>
            <a:off x="7481847" y="4254705"/>
            <a:ext cx="5283001" cy="369332"/>
          </a:xfrm>
          <a:prstGeom prst="rect">
            <a:avLst/>
          </a:prstGeom>
          <a:noFill/>
        </p:spPr>
        <p:txBody>
          <a:bodyPr wrap="square" rtlCol="0">
            <a:spAutoFit/>
          </a:bodyPr>
          <a:lstStyle/>
          <a:p>
            <a:r>
              <a:rPr lang="en-US" b="1" dirty="0">
                <a:solidFill>
                  <a:schemeClr val="bg1"/>
                </a:solidFill>
              </a:rPr>
              <a:t>Sunny Seas - to/from Kleinmond</a:t>
            </a:r>
            <a:endParaRPr lang="en-ZA" b="1" dirty="0">
              <a:solidFill>
                <a:schemeClr val="bg1"/>
              </a:solidFill>
            </a:endParaRPr>
          </a:p>
        </p:txBody>
      </p:sp>
      <p:sp>
        <p:nvSpPr>
          <p:cNvPr id="12" name="TextBox 11"/>
          <p:cNvSpPr txBox="1"/>
          <p:nvPr/>
        </p:nvSpPr>
        <p:spPr>
          <a:xfrm>
            <a:off x="1" y="4624037"/>
            <a:ext cx="6133880" cy="369332"/>
          </a:xfrm>
          <a:prstGeom prst="rect">
            <a:avLst/>
          </a:prstGeom>
          <a:noFill/>
        </p:spPr>
        <p:txBody>
          <a:bodyPr wrap="square" rtlCol="0">
            <a:spAutoFit/>
          </a:bodyPr>
          <a:lstStyle/>
          <a:p>
            <a:r>
              <a:rPr lang="en-US" b="1" dirty="0">
                <a:solidFill>
                  <a:schemeClr val="bg1"/>
                </a:solidFill>
              </a:rPr>
              <a:t>Midway between Porter Drive and Disa Circle</a:t>
            </a:r>
            <a:endParaRPr lang="en-ZA" b="1" dirty="0">
              <a:solidFill>
                <a:schemeClr val="bg1"/>
              </a:solidFill>
            </a:endParaRPr>
          </a:p>
        </p:txBody>
      </p:sp>
      <p:pic>
        <p:nvPicPr>
          <p:cNvPr id="2052" name="Picture 4" descr="Screenshot 2026-08-18 at 00.57.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5789" y="4637635"/>
            <a:ext cx="6827422" cy="20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Screenshot 2026-08-18 at 00.32.29.png"/>
          <p:cNvPicPr>
            <a:picLocks noChangeAspect="1" noChangeArrowheads="1"/>
          </p:cNvPicPr>
          <p:nvPr/>
        </p:nvPicPr>
        <p:blipFill rotWithShape="1">
          <a:blip r:embed="rId3">
            <a:extLst>
              <a:ext uri="{28A0092B-C50C-407E-A947-70E740481C1C}">
                <a14:useLocalDpi xmlns:a14="http://schemas.microsoft.com/office/drawing/2010/main" val="0"/>
              </a:ext>
            </a:extLst>
          </a:blip>
          <a:srcRect l="1" t="8882" r="534" b="24320"/>
          <a:stretch/>
        </p:blipFill>
        <p:spPr bwMode="auto">
          <a:xfrm>
            <a:off x="515155" y="2245827"/>
            <a:ext cx="5796000" cy="2409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4290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155" y="412125"/>
            <a:ext cx="11260751" cy="584775"/>
          </a:xfrm>
          <a:prstGeom prst="rect">
            <a:avLst/>
          </a:prstGeom>
        </p:spPr>
        <p:txBody>
          <a:bodyPr wrap="square">
            <a:spAutoFit/>
          </a:bodyPr>
          <a:lstStyle/>
          <a:p>
            <a:pPr algn="ctr"/>
            <a:r>
              <a:rPr lang="en-ZA" sz="3200" b="1" i="0" u="none" strike="noStrike" dirty="0">
                <a:solidFill>
                  <a:srgbClr val="0F172A"/>
                </a:solidFill>
                <a:effectLst/>
                <a:latin typeface="Arial" panose="020B0604020202020204" pitchFamily="34" charset="0"/>
                <a:cs typeface="Arial" panose="020B0604020202020204" pitchFamily="34" charset="0"/>
              </a:rPr>
              <a:t>ENFORCEMENT AND BIOSPHERE MEASURES</a:t>
            </a:r>
            <a:endParaRPr lang="en-ZA" sz="3200" dirty="0">
              <a:latin typeface="Arial" panose="020B0604020202020204" pitchFamily="34" charset="0"/>
              <a:cs typeface="Arial" panose="020B0604020202020204" pitchFamily="34" charset="0"/>
            </a:endParaRPr>
          </a:p>
        </p:txBody>
      </p:sp>
      <p:sp>
        <p:nvSpPr>
          <p:cNvPr id="4" name="Rectangle 3"/>
          <p:cNvSpPr/>
          <p:nvPr/>
        </p:nvSpPr>
        <p:spPr>
          <a:xfrm rot="10800000" flipV="1">
            <a:off x="745587" y="3980138"/>
            <a:ext cx="3502856" cy="646331"/>
          </a:xfrm>
          <a:prstGeom prst="rect">
            <a:avLst/>
          </a:prstGeom>
        </p:spPr>
        <p:txBody>
          <a:bodyPr wrap="square">
            <a:spAutoFit/>
          </a:bodyPr>
          <a:lstStyle/>
          <a:p>
            <a:br>
              <a:rPr lang="en-US" dirty="0"/>
            </a:br>
            <a:endParaRPr lang="en-ZA" dirty="0"/>
          </a:p>
        </p:txBody>
      </p:sp>
      <p:sp>
        <p:nvSpPr>
          <p:cNvPr id="5" name="Rectangle 4"/>
          <p:cNvSpPr/>
          <p:nvPr/>
        </p:nvSpPr>
        <p:spPr>
          <a:xfrm rot="10800000" flipV="1">
            <a:off x="283333" y="1976094"/>
            <a:ext cx="5370491" cy="1754326"/>
          </a:xfrm>
          <a:prstGeom prst="rect">
            <a:avLst/>
          </a:prstGeom>
        </p:spPr>
        <p:txBody>
          <a:bodyPr wrap="square">
            <a:spAutoFit/>
          </a:bodyPr>
          <a:lstStyle/>
          <a:p>
            <a:r>
              <a:rPr lang="en-US" b="0" i="0" u="none" strike="noStrike" dirty="0">
                <a:solidFill>
                  <a:srgbClr val="334155"/>
                </a:solidFill>
                <a:effectLst/>
                <a:latin typeface="Inter"/>
              </a:rPr>
              <a:t>Establish visible traffic officer presence and regular roadblocks on weekends to deter speeding </a:t>
            </a:r>
            <a:r>
              <a:rPr lang="en-US" dirty="0">
                <a:solidFill>
                  <a:srgbClr val="334155"/>
                </a:solidFill>
                <a:latin typeface="Inter"/>
              </a:rPr>
              <a:t>bikers and </a:t>
            </a:r>
            <a:r>
              <a:rPr lang="en-US" b="0" i="0" u="none" strike="noStrike" dirty="0">
                <a:solidFill>
                  <a:srgbClr val="334155"/>
                </a:solidFill>
                <a:effectLst/>
                <a:latin typeface="Inter"/>
              </a:rPr>
              <a:t>strictly inspect illegal/obscured vehicle and motorcycle license plates.</a:t>
            </a:r>
            <a:endParaRPr lang="en-US" b="0" dirty="0">
              <a:effectLst/>
            </a:endParaRPr>
          </a:p>
          <a:p>
            <a:br>
              <a:rPr lang="en-US" dirty="0"/>
            </a:br>
            <a:endParaRPr lang="en-ZA" dirty="0"/>
          </a:p>
        </p:txBody>
      </p:sp>
      <p:sp>
        <p:nvSpPr>
          <p:cNvPr id="8" name="Rectangle 7"/>
          <p:cNvSpPr/>
          <p:nvPr/>
        </p:nvSpPr>
        <p:spPr>
          <a:xfrm>
            <a:off x="283335" y="1184856"/>
            <a:ext cx="7174576"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6. Patrols and Roadblock</a:t>
            </a:r>
            <a:r>
              <a:rPr lang="en-ZA" sz="2800" b="1" i="0" u="none" strike="noStrike" dirty="0">
                <a:solidFill>
                  <a:srgbClr val="0F172A"/>
                </a:solidFill>
                <a:effectLst/>
                <a:latin typeface="Poppins"/>
              </a:rPr>
              <a:t>s</a:t>
            </a:r>
            <a:endParaRPr lang="en-ZA" sz="2800" dirty="0"/>
          </a:p>
        </p:txBody>
      </p:sp>
      <p:pic>
        <p:nvPicPr>
          <p:cNvPr id="10" name="Picture 9">
            <a:extLst>
              <a:ext uri="{FF2B5EF4-FFF2-40B4-BE49-F238E27FC236}">
                <a16:creationId xmlns:a16="http://schemas.microsoft.com/office/drawing/2014/main" id="{E63B2E88-A17D-4377-07CD-E9E8076599A5}"/>
              </a:ext>
            </a:extLst>
          </p:cNvPr>
          <p:cNvPicPr>
            <a:picLocks noChangeAspect="1"/>
          </p:cNvPicPr>
          <p:nvPr/>
        </p:nvPicPr>
        <p:blipFill>
          <a:blip r:embed="rId2"/>
          <a:stretch>
            <a:fillRect/>
          </a:stretch>
        </p:blipFill>
        <p:spPr>
          <a:xfrm>
            <a:off x="410006" y="3312564"/>
            <a:ext cx="5065507" cy="3145152"/>
          </a:xfrm>
          <a:prstGeom prst="rect">
            <a:avLst/>
          </a:prstGeom>
        </p:spPr>
      </p:pic>
      <p:pic>
        <p:nvPicPr>
          <p:cNvPr id="13" name="Picture 12">
            <a:extLst>
              <a:ext uri="{FF2B5EF4-FFF2-40B4-BE49-F238E27FC236}">
                <a16:creationId xmlns:a16="http://schemas.microsoft.com/office/drawing/2014/main" id="{583128AB-3737-8924-1EA0-38B9871A3DE5}"/>
              </a:ext>
            </a:extLst>
          </p:cNvPr>
          <p:cNvPicPr>
            <a:picLocks noChangeAspect="1"/>
          </p:cNvPicPr>
          <p:nvPr/>
        </p:nvPicPr>
        <p:blipFill>
          <a:blip r:embed="rId3"/>
          <a:stretch>
            <a:fillRect/>
          </a:stretch>
        </p:blipFill>
        <p:spPr>
          <a:xfrm>
            <a:off x="5989404" y="1155949"/>
            <a:ext cx="5786502" cy="5301768"/>
          </a:xfrm>
          <a:prstGeom prst="rect">
            <a:avLst/>
          </a:prstGeom>
        </p:spPr>
      </p:pic>
    </p:spTree>
    <p:extLst>
      <p:ext uri="{BB962C8B-B14F-4D97-AF65-F5344CB8AC3E}">
        <p14:creationId xmlns:p14="http://schemas.microsoft.com/office/powerpoint/2010/main" val="4249307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44704" y="272956"/>
            <a:ext cx="7123555" cy="523220"/>
          </a:xfrm>
          <a:prstGeom prst="rect">
            <a:avLst/>
          </a:prstGeom>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Speeding Shoprite bikers in Sunny Seas</a:t>
            </a:r>
            <a:endParaRPr lang="en-ZA" sz="2800" b="1" dirty="0">
              <a:solidFill>
                <a:schemeClr val="bg1"/>
              </a:solidFill>
              <a:latin typeface="Arial" panose="020B0604020202020204" pitchFamily="34" charset="0"/>
              <a:cs typeface="Arial" panose="020B0604020202020204" pitchFamily="34" charset="0"/>
            </a:endParaRPr>
          </a:p>
        </p:txBody>
      </p:sp>
      <p:pic>
        <p:nvPicPr>
          <p:cNvPr id="2" name="34400D0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5731" y="0"/>
            <a:ext cx="3856038" cy="6858000"/>
          </a:xfrm>
          <a:prstGeom prst="rect">
            <a:avLst/>
          </a:prstGeom>
        </p:spPr>
      </p:pic>
      <p:pic>
        <p:nvPicPr>
          <p:cNvPr id="4" name="FBB370D2">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011769" y="1610918"/>
            <a:ext cx="8077200" cy="4552950"/>
          </a:xfrm>
          <a:prstGeom prst="rect">
            <a:avLst/>
          </a:prstGeom>
        </p:spPr>
      </p:pic>
    </p:spTree>
    <p:extLst>
      <p:ext uri="{BB962C8B-B14F-4D97-AF65-F5344CB8AC3E}">
        <p14:creationId xmlns:p14="http://schemas.microsoft.com/office/powerpoint/2010/main" val="15075015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318" y="115910"/>
            <a:ext cx="7804597" cy="584775"/>
          </a:xfrm>
          <a:prstGeom prst="rect">
            <a:avLst/>
          </a:prstGeom>
        </p:spPr>
        <p:txBody>
          <a:bodyPr wrap="square">
            <a:spAutoFit/>
          </a:bodyPr>
          <a:lstStyle/>
          <a:p>
            <a:pPr algn="ctr"/>
            <a:r>
              <a:rPr lang="en-US" sz="3200" b="1" dirty="0">
                <a:solidFill>
                  <a:srgbClr val="0F172A"/>
                </a:solidFill>
                <a:latin typeface="Arial" panose="020B0604020202020204" pitchFamily="34" charset="0"/>
                <a:cs typeface="Arial" panose="020B0604020202020204" pitchFamily="34" charset="0"/>
              </a:rPr>
              <a:t>AFFIDAVITS ON BIKER </a:t>
            </a:r>
            <a:r>
              <a:rPr lang="en-US" sz="3200" b="1" dirty="0" err="1">
                <a:solidFill>
                  <a:srgbClr val="0F172A"/>
                </a:solidFill>
                <a:latin typeface="Arial" panose="020B0604020202020204" pitchFamily="34" charset="0"/>
                <a:cs typeface="Arial" panose="020B0604020202020204" pitchFamily="34" charset="0"/>
              </a:rPr>
              <a:t>BEHAVIOUR</a:t>
            </a:r>
            <a:endParaRPr lang="en-ZA" sz="3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7778AC1-6C3E-7A1A-3A7C-1C2C5A3417AE}"/>
              </a:ext>
            </a:extLst>
          </p:cNvPr>
          <p:cNvPicPr>
            <a:picLocks noChangeAspect="1"/>
          </p:cNvPicPr>
          <p:nvPr/>
        </p:nvPicPr>
        <p:blipFill>
          <a:blip r:embed="rId2"/>
          <a:stretch>
            <a:fillRect/>
          </a:stretch>
        </p:blipFill>
        <p:spPr>
          <a:xfrm>
            <a:off x="387015" y="911909"/>
            <a:ext cx="5136922" cy="5580000"/>
          </a:xfrm>
          <a:prstGeom prst="rect">
            <a:avLst/>
          </a:prstGeom>
        </p:spPr>
      </p:pic>
      <p:pic>
        <p:nvPicPr>
          <p:cNvPr id="8" name="Picture 7">
            <a:extLst>
              <a:ext uri="{FF2B5EF4-FFF2-40B4-BE49-F238E27FC236}">
                <a16:creationId xmlns:a16="http://schemas.microsoft.com/office/drawing/2014/main" id="{1122AEA9-B667-8829-90FA-05FD0E1C0E2E}"/>
              </a:ext>
            </a:extLst>
          </p:cNvPr>
          <p:cNvPicPr>
            <a:picLocks noChangeAspect="1"/>
          </p:cNvPicPr>
          <p:nvPr/>
        </p:nvPicPr>
        <p:blipFill>
          <a:blip r:embed="rId3"/>
          <a:stretch>
            <a:fillRect/>
          </a:stretch>
        </p:blipFill>
        <p:spPr>
          <a:xfrm>
            <a:off x="5835344" y="911909"/>
            <a:ext cx="6047361" cy="5580000"/>
          </a:xfrm>
          <a:prstGeom prst="rect">
            <a:avLst/>
          </a:prstGeom>
        </p:spPr>
      </p:pic>
    </p:spTree>
    <p:extLst>
      <p:ext uri="{BB962C8B-B14F-4D97-AF65-F5344CB8AC3E}">
        <p14:creationId xmlns:p14="http://schemas.microsoft.com/office/powerpoint/2010/main" val="801506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155" y="412125"/>
            <a:ext cx="11260751" cy="584775"/>
          </a:xfrm>
          <a:prstGeom prst="rect">
            <a:avLst/>
          </a:prstGeom>
        </p:spPr>
        <p:txBody>
          <a:bodyPr wrap="square">
            <a:spAutoFit/>
          </a:bodyPr>
          <a:lstStyle/>
          <a:p>
            <a:pPr algn="ctr"/>
            <a:r>
              <a:rPr lang="en-ZA" sz="3200" b="1" i="0" u="none" strike="noStrike" dirty="0">
                <a:solidFill>
                  <a:srgbClr val="0F172A"/>
                </a:solidFill>
                <a:effectLst/>
                <a:latin typeface="Arial" panose="020B0604020202020204" pitchFamily="34" charset="0"/>
                <a:cs typeface="Arial" panose="020B0604020202020204" pitchFamily="34" charset="0"/>
              </a:rPr>
              <a:t>ENFORCEMENT AND BIOSPHERE MEASURES</a:t>
            </a:r>
            <a:endParaRPr lang="en-ZA" sz="3200" dirty="0">
              <a:latin typeface="Arial" panose="020B0604020202020204" pitchFamily="34" charset="0"/>
              <a:cs typeface="Arial" panose="020B0604020202020204" pitchFamily="34" charset="0"/>
            </a:endParaRPr>
          </a:p>
        </p:txBody>
      </p:sp>
      <p:sp>
        <p:nvSpPr>
          <p:cNvPr id="4" name="Rectangle 3"/>
          <p:cNvSpPr/>
          <p:nvPr/>
        </p:nvSpPr>
        <p:spPr>
          <a:xfrm rot="10800000" flipV="1">
            <a:off x="745587" y="3980138"/>
            <a:ext cx="3502856" cy="646331"/>
          </a:xfrm>
          <a:prstGeom prst="rect">
            <a:avLst/>
          </a:prstGeom>
        </p:spPr>
        <p:txBody>
          <a:bodyPr wrap="square">
            <a:spAutoFit/>
          </a:bodyPr>
          <a:lstStyle/>
          <a:p>
            <a:br>
              <a:rPr lang="en-US" dirty="0"/>
            </a:br>
            <a:endParaRPr lang="en-ZA" dirty="0"/>
          </a:p>
        </p:txBody>
      </p:sp>
      <p:sp>
        <p:nvSpPr>
          <p:cNvPr id="5" name="Rectangle 4"/>
          <p:cNvSpPr/>
          <p:nvPr/>
        </p:nvSpPr>
        <p:spPr>
          <a:xfrm>
            <a:off x="4346916" y="2236763"/>
            <a:ext cx="6752493" cy="646331"/>
          </a:xfrm>
          <a:prstGeom prst="rect">
            <a:avLst/>
          </a:prstGeom>
        </p:spPr>
        <p:txBody>
          <a:bodyPr wrap="square">
            <a:spAutoFit/>
          </a:bodyPr>
          <a:lstStyle/>
          <a:p>
            <a:br>
              <a:rPr lang="en-US" dirty="0"/>
            </a:br>
            <a:endParaRPr lang="en-ZA" dirty="0"/>
          </a:p>
        </p:txBody>
      </p:sp>
      <p:sp>
        <p:nvSpPr>
          <p:cNvPr id="7" name="Rectangle 6"/>
          <p:cNvSpPr/>
          <p:nvPr/>
        </p:nvSpPr>
        <p:spPr>
          <a:xfrm>
            <a:off x="296214" y="1146221"/>
            <a:ext cx="10156081"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7. Wildlife Crossing Signs</a:t>
            </a:r>
            <a:endParaRPr lang="en-ZA" sz="2800" dirty="0">
              <a:latin typeface="Arial" panose="020B0604020202020204" pitchFamily="34" charset="0"/>
              <a:cs typeface="Arial" panose="020B0604020202020204" pitchFamily="34" charset="0"/>
            </a:endParaRPr>
          </a:p>
        </p:txBody>
      </p:sp>
      <p:sp>
        <p:nvSpPr>
          <p:cNvPr id="8" name="Rectangle 7"/>
          <p:cNvSpPr/>
          <p:nvPr/>
        </p:nvSpPr>
        <p:spPr>
          <a:xfrm rot="10800000" flipV="1">
            <a:off x="296214" y="1742417"/>
            <a:ext cx="5254580" cy="2031325"/>
          </a:xfrm>
          <a:prstGeom prst="rect">
            <a:avLst/>
          </a:prstGeom>
        </p:spPr>
        <p:txBody>
          <a:bodyPr wrap="square">
            <a:spAutoFit/>
          </a:bodyPr>
          <a:lstStyle/>
          <a:p>
            <a:r>
              <a:rPr lang="en-ZA" dirty="0">
                <a:solidFill>
                  <a:schemeClr val="accent1">
                    <a:lumMod val="50000"/>
                  </a:schemeClr>
                </a:solidFill>
                <a:latin typeface="Arial" panose="020B0604020202020204" pitchFamily="34" charset="0"/>
                <a:ea typeface="Arial" panose="020B0604020202020204" pitchFamily="34" charset="0"/>
              </a:rPr>
              <a:t>In order to uphold the ethical obligations within</a:t>
            </a:r>
            <a:r>
              <a:rPr lang="en-ZA" b="1" dirty="0">
                <a:solidFill>
                  <a:schemeClr val="accent1">
                    <a:lumMod val="50000"/>
                  </a:schemeClr>
                </a:solidFill>
                <a:latin typeface="Arial" panose="020B0604020202020204" pitchFamily="34" charset="0"/>
                <a:ea typeface="Arial" panose="020B0604020202020204" pitchFamily="34" charset="0"/>
              </a:rPr>
              <a:t> a UNESCO site, </a:t>
            </a:r>
            <a:r>
              <a:rPr lang="en-ZA" dirty="0">
                <a:solidFill>
                  <a:schemeClr val="accent1">
                    <a:lumMod val="50000"/>
                  </a:schemeClr>
                </a:solidFill>
                <a:latin typeface="Arial" panose="020B0604020202020204" pitchFamily="34" charset="0"/>
                <a:ea typeface="Arial" panose="020B0604020202020204" pitchFamily="34" charset="0"/>
              </a:rPr>
              <a:t>and ensure the</a:t>
            </a:r>
            <a:r>
              <a:rPr lang="en-ZA" b="1" dirty="0">
                <a:solidFill>
                  <a:schemeClr val="accent1">
                    <a:lumMod val="50000"/>
                  </a:schemeClr>
                </a:solidFill>
                <a:latin typeface="Arial" panose="020B0604020202020204" pitchFamily="34" charset="0"/>
                <a:ea typeface="Arial" panose="020B0604020202020204" pitchFamily="34" charset="0"/>
              </a:rPr>
              <a:t> ecological preservation of the </a:t>
            </a:r>
            <a:r>
              <a:rPr lang="en-ZA" b="1" dirty="0" err="1">
                <a:solidFill>
                  <a:schemeClr val="accent1">
                    <a:lumMod val="50000"/>
                  </a:schemeClr>
                </a:solidFill>
                <a:latin typeface="Arial" panose="020B0604020202020204" pitchFamily="34" charset="0"/>
                <a:ea typeface="Arial" panose="020B0604020202020204" pitchFamily="34" charset="0"/>
              </a:rPr>
              <a:t>Kogelberg</a:t>
            </a:r>
            <a:r>
              <a:rPr lang="en-ZA" b="1" dirty="0">
                <a:solidFill>
                  <a:schemeClr val="accent1">
                    <a:lumMod val="50000"/>
                  </a:schemeClr>
                </a:solidFill>
                <a:latin typeface="Arial" panose="020B0604020202020204" pitchFamily="34" charset="0"/>
                <a:ea typeface="Arial" panose="020B0604020202020204" pitchFamily="34" charset="0"/>
              </a:rPr>
              <a:t> Biosphere, the installation of reflective “Wildlife Crossings” signage </a:t>
            </a:r>
            <a:r>
              <a:rPr lang="en-ZA" dirty="0">
                <a:solidFill>
                  <a:schemeClr val="accent1">
                    <a:lumMod val="50000"/>
                  </a:schemeClr>
                </a:solidFill>
                <a:latin typeface="Arial" panose="020B0604020202020204" pitchFamily="34" charset="0"/>
                <a:ea typeface="Arial" panose="020B0604020202020204" pitchFamily="34" charset="0"/>
              </a:rPr>
              <a:t>is required along the R44 highway between Rooiels and including Betty’s Bay to alert drivers</a:t>
            </a:r>
            <a:endParaRPr lang="en-ZA" dirty="0">
              <a:solidFill>
                <a:schemeClr val="accent1">
                  <a:lumMod val="50000"/>
                </a:scheme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2792" y="1001743"/>
            <a:ext cx="3179503" cy="5544000"/>
          </a:xfrm>
          <a:prstGeom prst="rect">
            <a:avLst/>
          </a:prstGeom>
        </p:spPr>
      </p:pic>
    </p:spTree>
    <p:extLst>
      <p:ext uri="{BB962C8B-B14F-4D97-AF65-F5344CB8AC3E}">
        <p14:creationId xmlns:p14="http://schemas.microsoft.com/office/powerpoint/2010/main" val="2005260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7315200" cy="584775"/>
          </a:xfrm>
          <a:prstGeom prst="rect">
            <a:avLst/>
          </a:prstGeom>
        </p:spPr>
        <p:txBody>
          <a:bodyPr wrap="square">
            <a:spAutoFit/>
          </a:bodyPr>
          <a:lstStyle/>
          <a:p>
            <a:pPr algn="ctr"/>
            <a:r>
              <a:rPr lang="en-ZA" sz="3200" b="1" dirty="0">
                <a:solidFill>
                  <a:srgbClr val="0F172A"/>
                </a:solidFill>
                <a:latin typeface="Arial" panose="020B0604020202020204" pitchFamily="34" charset="0"/>
                <a:cs typeface="Arial" panose="020B0604020202020204" pitchFamily="34" charset="0"/>
              </a:rPr>
              <a:t>7</a:t>
            </a:r>
            <a:r>
              <a:rPr lang="en-ZA" sz="2800" b="1" dirty="0">
                <a:solidFill>
                  <a:srgbClr val="0F172A"/>
                </a:solidFill>
                <a:latin typeface="Arial" panose="020B0604020202020204" pitchFamily="34" charset="0"/>
                <a:cs typeface="Arial" panose="020B0604020202020204" pitchFamily="34" charset="0"/>
              </a:rPr>
              <a:t>. Wildlife signs within Betty’s Bay</a:t>
            </a:r>
          </a:p>
        </p:txBody>
      </p:sp>
      <p:pic>
        <p:nvPicPr>
          <p:cNvPr id="4" name="Picture 3" descr="Screenshot 2026-08-18 at 08.43.38.png"/>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31758" y="1336507"/>
            <a:ext cx="10476000" cy="4680000"/>
          </a:xfrm>
          <a:prstGeom prst="rect">
            <a:avLst/>
          </a:prstGeom>
          <a:noFill/>
          <a:ln>
            <a:noFill/>
          </a:ln>
        </p:spPr>
      </p:pic>
    </p:spTree>
    <p:extLst>
      <p:ext uri="{BB962C8B-B14F-4D97-AF65-F5344CB8AC3E}">
        <p14:creationId xmlns:p14="http://schemas.microsoft.com/office/powerpoint/2010/main" val="3003330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155" y="412125"/>
            <a:ext cx="11260751" cy="584775"/>
          </a:xfrm>
          <a:prstGeom prst="rect">
            <a:avLst/>
          </a:prstGeom>
        </p:spPr>
        <p:txBody>
          <a:bodyPr wrap="square">
            <a:spAutoFit/>
          </a:bodyPr>
          <a:lstStyle/>
          <a:p>
            <a:pPr algn="ctr"/>
            <a:r>
              <a:rPr lang="en-ZA" sz="3200" b="1" i="0" u="none" strike="noStrike" dirty="0">
                <a:solidFill>
                  <a:srgbClr val="0F172A"/>
                </a:solidFill>
                <a:effectLst/>
                <a:latin typeface="Arial" panose="020B0604020202020204" pitchFamily="34" charset="0"/>
                <a:cs typeface="Arial" panose="020B0604020202020204" pitchFamily="34" charset="0"/>
              </a:rPr>
              <a:t>ENFORCEMENT AND BIOSPHERE MEASURES</a:t>
            </a:r>
            <a:endParaRPr lang="en-ZA" sz="3200" dirty="0">
              <a:latin typeface="Arial" panose="020B0604020202020204" pitchFamily="34" charset="0"/>
              <a:cs typeface="Arial" panose="020B0604020202020204" pitchFamily="34" charset="0"/>
            </a:endParaRPr>
          </a:p>
        </p:txBody>
      </p:sp>
      <p:sp>
        <p:nvSpPr>
          <p:cNvPr id="4" name="Rectangle 3"/>
          <p:cNvSpPr/>
          <p:nvPr/>
        </p:nvSpPr>
        <p:spPr>
          <a:xfrm rot="10800000" flipV="1">
            <a:off x="745587" y="3980138"/>
            <a:ext cx="3502856" cy="646331"/>
          </a:xfrm>
          <a:prstGeom prst="rect">
            <a:avLst/>
          </a:prstGeom>
        </p:spPr>
        <p:txBody>
          <a:bodyPr wrap="square">
            <a:spAutoFit/>
          </a:bodyPr>
          <a:lstStyle/>
          <a:p>
            <a:br>
              <a:rPr lang="en-US" dirty="0"/>
            </a:br>
            <a:endParaRPr lang="en-ZA" dirty="0"/>
          </a:p>
        </p:txBody>
      </p:sp>
      <p:sp>
        <p:nvSpPr>
          <p:cNvPr id="5" name="Rectangle 4"/>
          <p:cNvSpPr/>
          <p:nvPr/>
        </p:nvSpPr>
        <p:spPr>
          <a:xfrm>
            <a:off x="4346916" y="2236763"/>
            <a:ext cx="6752493" cy="646331"/>
          </a:xfrm>
          <a:prstGeom prst="rect">
            <a:avLst/>
          </a:prstGeom>
        </p:spPr>
        <p:txBody>
          <a:bodyPr wrap="square">
            <a:spAutoFit/>
          </a:bodyPr>
          <a:lstStyle/>
          <a:p>
            <a:br>
              <a:rPr lang="en-US" dirty="0"/>
            </a:br>
            <a:endParaRPr lang="en-ZA" dirty="0"/>
          </a:p>
        </p:txBody>
      </p:sp>
      <p:sp>
        <p:nvSpPr>
          <p:cNvPr id="7" name="Rectangle 6"/>
          <p:cNvSpPr/>
          <p:nvPr/>
        </p:nvSpPr>
        <p:spPr>
          <a:xfrm>
            <a:off x="296214" y="1146221"/>
            <a:ext cx="10156081"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7. Example of signs</a:t>
            </a:r>
            <a:endParaRPr lang="en-ZA" sz="28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12" y="3289064"/>
            <a:ext cx="3127784" cy="3060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8744" y="1290041"/>
            <a:ext cx="1213074" cy="1836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537" y="1304929"/>
            <a:ext cx="1800000" cy="1806225"/>
          </a:xfrm>
          <a:prstGeom prst="rect">
            <a:avLst/>
          </a:prstGeom>
        </p:spPr>
      </p:pic>
      <p:pic>
        <p:nvPicPr>
          <p:cNvPr id="13" name="Picture 12">
            <a:extLst>
              <a:ext uri="{FF2B5EF4-FFF2-40B4-BE49-F238E27FC236}">
                <a16:creationId xmlns:a16="http://schemas.microsoft.com/office/drawing/2014/main" id="{1B9B7498-FBA4-B957-EF51-4DBD60C27B4B}"/>
              </a:ext>
            </a:extLst>
          </p:cNvPr>
          <p:cNvPicPr>
            <a:picLocks noChangeAspect="1"/>
          </p:cNvPicPr>
          <p:nvPr/>
        </p:nvPicPr>
        <p:blipFill>
          <a:blip r:embed="rId5"/>
          <a:stretch>
            <a:fillRect/>
          </a:stretch>
        </p:blipFill>
        <p:spPr>
          <a:xfrm>
            <a:off x="8189531" y="1146221"/>
            <a:ext cx="3738546" cy="2484000"/>
          </a:xfrm>
          <a:prstGeom prst="rect">
            <a:avLst/>
          </a:prstGeom>
        </p:spPr>
      </p:pic>
      <p:pic>
        <p:nvPicPr>
          <p:cNvPr id="15" name="Picture 14">
            <a:extLst>
              <a:ext uri="{FF2B5EF4-FFF2-40B4-BE49-F238E27FC236}">
                <a16:creationId xmlns:a16="http://schemas.microsoft.com/office/drawing/2014/main" id="{4DAC0C5E-160C-2F98-1B98-A93BB1733C9E}"/>
              </a:ext>
            </a:extLst>
          </p:cNvPr>
          <p:cNvPicPr>
            <a:picLocks noChangeAspect="1"/>
          </p:cNvPicPr>
          <p:nvPr/>
        </p:nvPicPr>
        <p:blipFill>
          <a:blip r:embed="rId6"/>
          <a:stretch>
            <a:fillRect/>
          </a:stretch>
        </p:blipFill>
        <p:spPr>
          <a:xfrm>
            <a:off x="8189531" y="3846386"/>
            <a:ext cx="3775680" cy="2484000"/>
          </a:xfrm>
          <a:prstGeom prst="rect">
            <a:avLst/>
          </a:prstGeom>
        </p:spPr>
      </p:pic>
      <p:pic>
        <p:nvPicPr>
          <p:cNvPr id="17" name="Picture 16">
            <a:extLst>
              <a:ext uri="{FF2B5EF4-FFF2-40B4-BE49-F238E27FC236}">
                <a16:creationId xmlns:a16="http://schemas.microsoft.com/office/drawing/2014/main" id="{FFB2C74A-F310-B4C3-5498-C85FEF6F72B8}"/>
              </a:ext>
            </a:extLst>
          </p:cNvPr>
          <p:cNvPicPr>
            <a:picLocks noChangeAspect="1"/>
          </p:cNvPicPr>
          <p:nvPr/>
        </p:nvPicPr>
        <p:blipFill>
          <a:blip r:embed="rId7"/>
          <a:stretch>
            <a:fillRect/>
          </a:stretch>
        </p:blipFill>
        <p:spPr>
          <a:xfrm>
            <a:off x="3696168" y="3284749"/>
            <a:ext cx="4145019" cy="3060000"/>
          </a:xfrm>
          <a:prstGeom prst="rect">
            <a:avLst/>
          </a:prstGeom>
        </p:spPr>
      </p:pic>
    </p:spTree>
    <p:extLst>
      <p:ext uri="{BB962C8B-B14F-4D97-AF65-F5344CB8AC3E}">
        <p14:creationId xmlns:p14="http://schemas.microsoft.com/office/powerpoint/2010/main" val="1346156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1070" y="2421228"/>
            <a:ext cx="8925060" cy="584775"/>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ACCIDENT AND WILDLIFE FATALITIES</a:t>
            </a:r>
            <a:endParaRPr lang="en-ZA"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1883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png"/>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3" name="AutoShape 4" descr="image.png"/>
          <p:cNvSpPr>
            <a:spLocks noChangeAspect="1" noChangeArrowheads="1"/>
          </p:cNvSpPr>
          <p:nvPr/>
        </p:nvSpPr>
        <p:spPr bwMode="auto">
          <a:xfrm>
            <a:off x="307975" y="236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4" name="Rectangle 3"/>
          <p:cNvSpPr/>
          <p:nvPr/>
        </p:nvSpPr>
        <p:spPr>
          <a:xfrm>
            <a:off x="1738648" y="388939"/>
            <a:ext cx="7830354" cy="584775"/>
          </a:xfrm>
          <a:prstGeom prst="rect">
            <a:avLst/>
          </a:prstGeom>
        </p:spPr>
        <p:txBody>
          <a:bodyPr wrap="square">
            <a:spAutoFit/>
          </a:bodyPr>
          <a:lstStyle/>
          <a:p>
            <a:pPr algn="ctr"/>
            <a:r>
              <a:rPr lang="en-ZA" sz="3200" b="1" i="0" u="none" strike="noStrike" dirty="0">
                <a:solidFill>
                  <a:srgbClr val="0F172A"/>
                </a:solidFill>
                <a:effectLst/>
                <a:latin typeface="Arial" panose="020B0604020202020204" pitchFamily="34" charset="0"/>
                <a:cs typeface="Arial" panose="020B0604020202020204" pitchFamily="34" charset="0"/>
              </a:rPr>
              <a:t>SAPS ACCIDENT DATA (2025-2026)</a:t>
            </a:r>
            <a:endParaRPr lang="en-ZA" sz="32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594" b="16301"/>
          <a:stretch/>
        </p:blipFill>
        <p:spPr>
          <a:xfrm>
            <a:off x="1117019" y="920749"/>
            <a:ext cx="9808500" cy="4212000"/>
          </a:xfrm>
          <a:prstGeom prst="rect">
            <a:avLst/>
          </a:prstGeom>
        </p:spPr>
      </p:pic>
      <p:sp>
        <p:nvSpPr>
          <p:cNvPr id="6" name="TextBox 5"/>
          <p:cNvSpPr txBox="1"/>
          <p:nvPr/>
        </p:nvSpPr>
        <p:spPr>
          <a:xfrm>
            <a:off x="1117019" y="5132749"/>
            <a:ext cx="9905986" cy="1200329"/>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UPDATED DATA:  NOW A TOTAL OF 28 ACCIDENTS IN 16 MONTHS</a:t>
            </a:r>
          </a:p>
          <a:p>
            <a:endParaRPr lang="en-US" sz="2400" b="1" dirty="0">
              <a:solidFill>
                <a:schemeClr val="bg1"/>
              </a:solidFill>
              <a:latin typeface="Arial" panose="020B0604020202020204" pitchFamily="34" charset="0"/>
              <a:cs typeface="Arial" panose="020B0604020202020204" pitchFamily="34" charset="0"/>
            </a:endParaRPr>
          </a:p>
          <a:p>
            <a:r>
              <a:rPr lang="en-US" sz="2400" b="1" dirty="0">
                <a:solidFill>
                  <a:schemeClr val="bg1"/>
                </a:solidFill>
                <a:latin typeface="Arial" panose="020B0604020202020204" pitchFamily="34" charset="0"/>
                <a:cs typeface="Arial" panose="020B0604020202020204" pitchFamily="34" charset="0"/>
              </a:rPr>
              <a:t>Multiple injuries including four serious injuries and two fatalities</a:t>
            </a:r>
            <a:endParaRPr lang="en-ZA"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1789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42066" r="660"/>
          <a:stretch/>
        </p:blipFill>
        <p:spPr>
          <a:xfrm>
            <a:off x="4136113" y="154546"/>
            <a:ext cx="7892485" cy="6444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097" y="-52454"/>
            <a:ext cx="3699387" cy="6858000"/>
          </a:xfrm>
          <a:prstGeom prst="rect">
            <a:avLst/>
          </a:prstGeom>
        </p:spPr>
      </p:pic>
    </p:spTree>
    <p:extLst>
      <p:ext uri="{BB962C8B-B14F-4D97-AF65-F5344CB8AC3E}">
        <p14:creationId xmlns:p14="http://schemas.microsoft.com/office/powerpoint/2010/main" val="1921818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04563" y="283335"/>
            <a:ext cx="6797059"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WILDLIFE MORTALITY CRISIS</a:t>
            </a:r>
            <a:endParaRPr lang="en-ZA" sz="2800" dirty="0">
              <a:latin typeface="Arial" panose="020B0604020202020204" pitchFamily="34" charset="0"/>
              <a:cs typeface="Arial" panose="020B0604020202020204" pitchFamily="34" charset="0"/>
            </a:endParaRPr>
          </a:p>
        </p:txBody>
      </p:sp>
      <p:sp>
        <p:nvSpPr>
          <p:cNvPr id="4" name="Rectangle 3"/>
          <p:cNvSpPr/>
          <p:nvPr/>
        </p:nvSpPr>
        <p:spPr>
          <a:xfrm>
            <a:off x="296215" y="991673"/>
            <a:ext cx="8461986" cy="523220"/>
          </a:xfrm>
          <a:prstGeom prst="rect">
            <a:avLst/>
          </a:prstGeom>
        </p:spPr>
        <p:txBody>
          <a:bodyPr wrap="square">
            <a:spAutoFit/>
          </a:bodyPr>
          <a:lstStyle/>
          <a:p>
            <a:r>
              <a:rPr lang="en-ZA" sz="2800" b="1" i="0" u="none" strike="noStrike" dirty="0">
                <a:solidFill>
                  <a:srgbClr val="0F172A"/>
                </a:solidFill>
                <a:effectLst/>
                <a:latin typeface="Arial" panose="020B0604020202020204" pitchFamily="34" charset="0"/>
                <a:cs typeface="Arial" panose="020B0604020202020204" pitchFamily="34" charset="0"/>
              </a:rPr>
              <a:t>Biosphere Devastation</a:t>
            </a:r>
            <a:endParaRPr lang="en-ZA" sz="2800" dirty="0">
              <a:latin typeface="Arial" panose="020B0604020202020204" pitchFamily="34" charset="0"/>
              <a:cs typeface="Arial" panose="020B0604020202020204" pitchFamily="34" charset="0"/>
            </a:endParaRPr>
          </a:p>
        </p:txBody>
      </p:sp>
      <p:sp>
        <p:nvSpPr>
          <p:cNvPr id="5" name="Rectangle 4"/>
          <p:cNvSpPr/>
          <p:nvPr/>
        </p:nvSpPr>
        <p:spPr>
          <a:xfrm rot="10800000" flipV="1">
            <a:off x="296214" y="4221357"/>
            <a:ext cx="9205408" cy="646331"/>
          </a:xfrm>
          <a:prstGeom prst="rect">
            <a:avLst/>
          </a:prstGeom>
        </p:spPr>
        <p:txBody>
          <a:bodyPr wrap="square">
            <a:spAutoFit/>
          </a:bodyPr>
          <a:lstStyle/>
          <a:p>
            <a:r>
              <a:rPr lang="en-US" b="0" i="0" u="none" strike="noStrike" dirty="0">
                <a:solidFill>
                  <a:srgbClr val="334155"/>
                </a:solidFill>
                <a:effectLst/>
                <a:latin typeface="Arial" panose="020B0604020202020204" pitchFamily="34" charset="0"/>
                <a:cs typeface="Arial" panose="020B0604020202020204" pitchFamily="34" charset="0"/>
              </a:rPr>
              <a:t>The </a:t>
            </a:r>
            <a:r>
              <a:rPr lang="en-US" dirty="0" err="1">
                <a:solidFill>
                  <a:srgbClr val="334155"/>
                </a:solidFill>
                <a:latin typeface="Arial" panose="020B0604020202020204" pitchFamily="34" charset="0"/>
                <a:cs typeface="Arial" panose="020B0604020202020204" pitchFamily="34" charset="0"/>
              </a:rPr>
              <a:t>K</a:t>
            </a:r>
            <a:r>
              <a:rPr lang="en-US" b="0" i="0" u="none" strike="noStrike" dirty="0" err="1">
                <a:solidFill>
                  <a:srgbClr val="334155"/>
                </a:solidFill>
                <a:effectLst/>
                <a:latin typeface="Arial" panose="020B0604020202020204" pitchFamily="34" charset="0"/>
                <a:cs typeface="Arial" panose="020B0604020202020204" pitchFamily="34" charset="0"/>
              </a:rPr>
              <a:t>ogelberg</a:t>
            </a:r>
            <a:r>
              <a:rPr lang="en-US" b="0" i="0" u="none" strike="noStrike" dirty="0">
                <a:solidFill>
                  <a:srgbClr val="334155"/>
                </a:solidFill>
                <a:effectLst/>
                <a:latin typeface="Arial" panose="020B0604020202020204" pitchFamily="34" charset="0"/>
                <a:cs typeface="Arial" panose="020B0604020202020204" pitchFamily="34" charset="0"/>
              </a:rPr>
              <a:t> Biosphere Wildlife Rescue Centre recorded over </a:t>
            </a:r>
            <a:r>
              <a:rPr lang="en-US" b="1" i="0" u="none" strike="noStrike" dirty="0">
                <a:solidFill>
                  <a:srgbClr val="334155"/>
                </a:solidFill>
                <a:effectLst/>
                <a:latin typeface="Arial" panose="020B0604020202020204" pitchFamily="34" charset="0"/>
                <a:cs typeface="Arial" panose="020B0604020202020204" pitchFamily="34" charset="0"/>
              </a:rPr>
              <a:t>420 wildlife admissions</a:t>
            </a:r>
            <a:r>
              <a:rPr lang="en-US" b="0" i="0" u="none" strike="noStrike" dirty="0">
                <a:solidFill>
                  <a:srgbClr val="334155"/>
                </a:solidFill>
                <a:effectLst/>
                <a:latin typeface="Arial" panose="020B0604020202020204" pitchFamily="34" charset="0"/>
                <a:cs typeface="Arial" panose="020B0604020202020204" pitchFamily="34" charset="0"/>
              </a:rPr>
              <a:t> in a single year, with 56 confirmed roadkill deaths (Feb 2023 – Feb 2026).</a:t>
            </a:r>
            <a:endParaRPr lang="en-ZA" dirty="0">
              <a:latin typeface="Arial" panose="020B0604020202020204" pitchFamily="34" charset="0"/>
              <a:cs typeface="Arial" panose="020B0604020202020204" pitchFamily="34" charset="0"/>
            </a:endParaRPr>
          </a:p>
        </p:txBody>
      </p:sp>
      <p:sp>
        <p:nvSpPr>
          <p:cNvPr id="6" name="Rectangle 5"/>
          <p:cNvSpPr/>
          <p:nvPr/>
        </p:nvSpPr>
        <p:spPr>
          <a:xfrm>
            <a:off x="296214" y="5187153"/>
            <a:ext cx="11675581" cy="1200329"/>
          </a:xfrm>
          <a:prstGeom prst="rect">
            <a:avLst/>
          </a:prstGeom>
        </p:spPr>
        <p:txBody>
          <a:bodyPr wrap="square">
            <a:spAutoFit/>
          </a:bodyPr>
          <a:lstStyle/>
          <a:p>
            <a:r>
              <a:rPr lang="en-ZA" b="1" i="0" u="none" strike="noStrike" dirty="0">
                <a:solidFill>
                  <a:srgbClr val="334155"/>
                </a:solidFill>
                <a:effectLst/>
                <a:latin typeface="Arial" panose="020B0604020202020204" pitchFamily="34" charset="0"/>
                <a:cs typeface="Arial" panose="020B0604020202020204" pitchFamily="34" charset="0"/>
              </a:rPr>
              <a:t>Species Affected:</a:t>
            </a:r>
            <a:r>
              <a:rPr lang="en-ZA" b="0" i="0" u="none" strike="noStrike" dirty="0">
                <a:solidFill>
                  <a:srgbClr val="334155"/>
                </a:solidFill>
                <a:effectLst/>
                <a:latin typeface="Arial" panose="020B0604020202020204" pitchFamily="34" charset="0"/>
                <a:cs typeface="Arial" panose="020B0604020202020204" pitchFamily="34" charset="0"/>
              </a:rPr>
              <a:t> Spotted Eagle Owls, Cape Angulate Tortoises, Klipspringer, </a:t>
            </a:r>
          </a:p>
          <a:p>
            <a:r>
              <a:rPr lang="en-ZA" b="0" i="0" u="none" strike="noStrike" dirty="0">
                <a:solidFill>
                  <a:srgbClr val="334155"/>
                </a:solidFill>
                <a:effectLst/>
                <a:latin typeface="Arial" panose="020B0604020202020204" pitchFamily="34" charset="0"/>
                <a:cs typeface="Arial" panose="020B0604020202020204" pitchFamily="34" charset="0"/>
              </a:rPr>
              <a:t>Cape Clawless Otters, Genets, Porcupines, Mongooses, and Rock Hyraxes.</a:t>
            </a:r>
            <a:endParaRPr lang="en-ZA" b="0" dirty="0">
              <a:effectLst/>
              <a:latin typeface="Arial" panose="020B0604020202020204" pitchFamily="34" charset="0"/>
              <a:cs typeface="Arial" panose="020B0604020202020204" pitchFamily="34" charset="0"/>
            </a:endParaRPr>
          </a:p>
          <a:p>
            <a:br>
              <a:rPr lang="en-ZA" dirty="0">
                <a:latin typeface="Arial" panose="020B0604020202020204" pitchFamily="34" charset="0"/>
                <a:cs typeface="Arial" panose="020B0604020202020204" pitchFamily="34" charset="0"/>
              </a:rPr>
            </a:br>
            <a:endParaRPr lang="en-ZA"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14314" t="13408" r="12522" b="2341"/>
          <a:stretch/>
        </p:blipFill>
        <p:spPr>
          <a:xfrm>
            <a:off x="7648247" y="1700011"/>
            <a:ext cx="3706749" cy="198000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186" y="1514893"/>
            <a:ext cx="6394903" cy="2664000"/>
          </a:xfrm>
          <a:prstGeom prst="rect">
            <a:avLst/>
          </a:prstGeom>
        </p:spPr>
      </p:pic>
      <p:pic>
        <p:nvPicPr>
          <p:cNvPr id="12" name="Picture 11" descr="C:\Users\Carol\Documents\BETTYS BAY CONSERVNACY\Bettys Bay Conservancy\newsletter\2026\jan\roadkill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9879621" y="3820621"/>
            <a:ext cx="1728000" cy="2484000"/>
          </a:xfrm>
          <a:prstGeom prst="rect">
            <a:avLst/>
          </a:prstGeom>
          <a:noFill/>
          <a:ln>
            <a:noFill/>
          </a:ln>
        </p:spPr>
      </p:pic>
    </p:spTree>
    <p:extLst>
      <p:ext uri="{BB962C8B-B14F-4D97-AF65-F5344CB8AC3E}">
        <p14:creationId xmlns:p14="http://schemas.microsoft.com/office/powerpoint/2010/main" val="1480039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Carol\Documents\BETTYS BAY CONSERVNACY\Bettys Bay Conservancy\newsletter\2026\June\KBRC.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627" y="457323"/>
            <a:ext cx="5328000" cy="6012000"/>
          </a:xfrm>
          <a:prstGeom prst="rect">
            <a:avLst/>
          </a:prstGeom>
          <a:noFill/>
          <a:ln>
            <a:noFill/>
          </a:ln>
        </p:spPr>
      </p:pic>
      <p:sp>
        <p:nvSpPr>
          <p:cNvPr id="3" name="Rectangle 2"/>
          <p:cNvSpPr/>
          <p:nvPr/>
        </p:nvSpPr>
        <p:spPr>
          <a:xfrm>
            <a:off x="6040193" y="5644726"/>
            <a:ext cx="5679582" cy="923329"/>
          </a:xfrm>
          <a:prstGeom prst="rect">
            <a:avLst/>
          </a:prstGeom>
        </p:spPr>
        <p:txBody>
          <a:bodyPr wrap="square">
            <a:spAutoFit/>
          </a:bodyPr>
          <a:lstStyle/>
          <a:p>
            <a:r>
              <a:rPr lang="en-US" b="1" i="1" dirty="0">
                <a:solidFill>
                  <a:srgbClr val="334155"/>
                </a:solidFill>
                <a:latin typeface="Arial" panose="020B0604020202020204" pitchFamily="34" charset="0"/>
                <a:cs typeface="Arial" panose="020B0604020202020204" pitchFamily="34" charset="0"/>
              </a:rPr>
              <a:t>Note: Official figures represent a fraction of actual losses as baboons and unrecovered casualties are uncounted.</a:t>
            </a:r>
            <a:endParaRPr lang="en-ZA" b="1" dirty="0">
              <a:latin typeface="Arial" panose="020B0604020202020204" pitchFamily="34" charset="0"/>
              <a:cs typeface="Arial" panose="020B0604020202020204" pitchFamily="34" charset="0"/>
            </a:endParaRPr>
          </a:p>
        </p:txBody>
      </p:sp>
      <p:sp>
        <p:nvSpPr>
          <p:cNvPr id="17" name="Rectangle 16"/>
          <p:cNvSpPr/>
          <p:nvPr/>
        </p:nvSpPr>
        <p:spPr>
          <a:xfrm rot="10800000" flipV="1">
            <a:off x="6761408" y="2413073"/>
            <a:ext cx="4121240" cy="2031325"/>
          </a:xfrm>
          <a:prstGeom prst="rect">
            <a:avLst/>
          </a:prstGeom>
        </p:spPr>
        <p:txBody>
          <a:bodyPr wrap="square">
            <a:spAutoFit/>
          </a:bodyPr>
          <a:lstStyle/>
          <a:p>
            <a:r>
              <a:rPr lang="en-ZA" dirty="0">
                <a:solidFill>
                  <a:schemeClr val="bg1"/>
                </a:solidFill>
                <a:latin typeface="Arial" panose="020B0604020202020204" pitchFamily="34" charset="0"/>
                <a:ea typeface="Times New Roman" panose="02020603050405020304" pitchFamily="18" charset="0"/>
                <a:cs typeface="Arial" panose="020B0604020202020204" pitchFamily="34" charset="0"/>
              </a:rPr>
              <a:t>4 porcupines</a:t>
            </a:r>
          </a:p>
          <a:p>
            <a:r>
              <a:rPr lang="en-ZA" dirty="0">
                <a:solidFill>
                  <a:schemeClr val="bg1"/>
                </a:solidFill>
                <a:latin typeface="Arial" panose="020B0604020202020204" pitchFamily="34" charset="0"/>
                <a:ea typeface="Times New Roman" panose="02020603050405020304" pitchFamily="18" charset="0"/>
                <a:cs typeface="Arial" panose="020B0604020202020204" pitchFamily="34" charset="0"/>
              </a:rPr>
              <a:t>3 grysbok</a:t>
            </a:r>
          </a:p>
          <a:p>
            <a:r>
              <a:rPr lang="en-ZA" dirty="0">
                <a:solidFill>
                  <a:schemeClr val="bg1"/>
                </a:solidFill>
                <a:latin typeface="Arial" panose="020B0604020202020204" pitchFamily="34" charset="0"/>
                <a:cs typeface="Arial" panose="020B0604020202020204" pitchFamily="34" charset="0"/>
              </a:rPr>
              <a:t>3 spotted eagle owls</a:t>
            </a:r>
          </a:p>
          <a:p>
            <a:r>
              <a:rPr lang="en-ZA" dirty="0">
                <a:solidFill>
                  <a:schemeClr val="bg1"/>
                </a:solidFill>
                <a:latin typeface="Arial" panose="020B0604020202020204" pitchFamily="34" charset="0"/>
                <a:cs typeface="Arial" panose="020B0604020202020204" pitchFamily="34" charset="0"/>
              </a:rPr>
              <a:t>3 caracals</a:t>
            </a:r>
          </a:p>
          <a:p>
            <a:r>
              <a:rPr lang="en-ZA" dirty="0">
                <a:solidFill>
                  <a:schemeClr val="bg1"/>
                </a:solidFill>
                <a:latin typeface="Arial" panose="020B0604020202020204" pitchFamily="34" charset="0"/>
                <a:cs typeface="Arial" panose="020B0604020202020204" pitchFamily="34" charset="0"/>
              </a:rPr>
              <a:t>2 tortoises</a:t>
            </a:r>
          </a:p>
          <a:p>
            <a:r>
              <a:rPr lang="en-ZA" dirty="0">
                <a:solidFill>
                  <a:schemeClr val="bg1"/>
                </a:solidFill>
                <a:latin typeface="Arial" panose="020B0604020202020204" pitchFamily="34" charset="0"/>
                <a:cs typeface="Arial" panose="020B0604020202020204" pitchFamily="34" charset="0"/>
              </a:rPr>
              <a:t>And several other species that call the biosphere home.</a:t>
            </a:r>
            <a:endParaRPr lang="en-ZA" dirty="0"/>
          </a:p>
        </p:txBody>
      </p:sp>
      <p:sp>
        <p:nvSpPr>
          <p:cNvPr id="19" name="Rectangle 18"/>
          <p:cNvSpPr/>
          <p:nvPr/>
        </p:nvSpPr>
        <p:spPr>
          <a:xfrm>
            <a:off x="5718220" y="206061"/>
            <a:ext cx="6168979" cy="2185214"/>
          </a:xfrm>
          <a:prstGeom prst="rect">
            <a:avLst/>
          </a:prstGeom>
        </p:spPr>
        <p:txBody>
          <a:bodyPr wrap="square">
            <a:spAutoFit/>
          </a:bodyPr>
          <a:lstStyle/>
          <a:p>
            <a:r>
              <a:rPr lang="en-ZA" sz="2000" b="1" dirty="0">
                <a:solidFill>
                  <a:srgbClr val="080809"/>
                </a:solidFill>
                <a:latin typeface="Arial" panose="020B0604020202020204" pitchFamily="34" charset="0"/>
                <a:ea typeface="Times New Roman" panose="02020603050405020304" pitchFamily="18" charset="0"/>
                <a:cs typeface="Arial" panose="020B0604020202020204" pitchFamily="34" charset="0"/>
              </a:rPr>
              <a:t>Wildlife death on the roads is one of the less visible conservation challenges facing our biosphere</a:t>
            </a:r>
            <a:r>
              <a:rPr lang="en-ZA" sz="2400" b="1" dirty="0">
                <a:solidFill>
                  <a:srgbClr val="080809"/>
                </a:solidFill>
                <a:latin typeface="Arial" panose="020B0604020202020204" pitchFamily="34" charset="0"/>
                <a:ea typeface="Times New Roman" panose="02020603050405020304" pitchFamily="18" charset="0"/>
                <a:cs typeface="Arial" panose="020B0604020202020204" pitchFamily="34" charset="0"/>
              </a:rPr>
              <a:t>.</a:t>
            </a:r>
          </a:p>
          <a:p>
            <a:r>
              <a:rPr lang="en-ZA" dirty="0">
                <a:solidFill>
                  <a:srgbClr val="080809"/>
                </a:solidFill>
                <a:latin typeface="Arial" panose="020B0604020202020204" pitchFamily="34" charset="0"/>
                <a:ea typeface="Times New Roman" panose="02020603050405020304" pitchFamily="18" charset="0"/>
                <a:cs typeface="Arial" panose="020B0604020202020204" pitchFamily="34" charset="0"/>
              </a:rPr>
              <a:t>Since the start of 2026, the </a:t>
            </a:r>
            <a:r>
              <a:rPr lang="en-ZA" dirty="0" err="1">
                <a:solidFill>
                  <a:srgbClr val="080809"/>
                </a:solidFill>
                <a:latin typeface="Arial" panose="020B0604020202020204" pitchFamily="34" charset="0"/>
                <a:ea typeface="Times New Roman" panose="02020603050405020304" pitchFamily="18" charset="0"/>
                <a:cs typeface="Arial" panose="020B0604020202020204" pitchFamily="34" charset="0"/>
              </a:rPr>
              <a:t>Kogelberg</a:t>
            </a:r>
            <a:r>
              <a:rPr lang="en-ZA" dirty="0">
                <a:solidFill>
                  <a:srgbClr val="080809"/>
                </a:solidFill>
                <a:latin typeface="Arial" panose="020B0604020202020204" pitchFamily="34" charset="0"/>
                <a:ea typeface="Times New Roman" panose="02020603050405020304" pitchFamily="18" charset="0"/>
                <a:cs typeface="Arial" panose="020B0604020202020204" pitchFamily="34" charset="0"/>
              </a:rPr>
              <a:t> Biosphere Wildlife Rescue and Training Centre has recorded 25 roadkill incidents in the </a:t>
            </a:r>
            <a:r>
              <a:rPr lang="en-ZA" dirty="0" err="1">
                <a:solidFill>
                  <a:srgbClr val="080809"/>
                </a:solidFill>
                <a:latin typeface="Arial" panose="020B0604020202020204" pitchFamily="34" charset="0"/>
                <a:ea typeface="Times New Roman" panose="02020603050405020304" pitchFamily="18" charset="0"/>
                <a:cs typeface="Arial" panose="020B0604020202020204" pitchFamily="34" charset="0"/>
              </a:rPr>
              <a:t>Kogelberg</a:t>
            </a:r>
            <a:r>
              <a:rPr lang="en-ZA" dirty="0">
                <a:solidFill>
                  <a:srgbClr val="080809"/>
                </a:solidFill>
                <a:latin typeface="Arial" panose="020B0604020202020204" pitchFamily="34" charset="0"/>
                <a:ea typeface="Times New Roman" panose="02020603050405020304" pitchFamily="18" charset="0"/>
                <a:cs typeface="Arial" panose="020B0604020202020204" pitchFamily="34" charset="0"/>
              </a:rPr>
              <a:t> Biosphere on roads including the R44 and R43.</a:t>
            </a:r>
            <a:endParaRPr lang="en-ZA" dirty="0">
              <a:latin typeface="Arial" panose="020B0604020202020204" pitchFamily="34" charset="0"/>
              <a:cs typeface="Arial" panose="020B0604020202020204" pitchFamily="34" charset="0"/>
            </a:endParaRPr>
          </a:p>
        </p:txBody>
      </p:sp>
      <p:sp>
        <p:nvSpPr>
          <p:cNvPr id="20" name="Rectangle 19"/>
          <p:cNvSpPr/>
          <p:nvPr/>
        </p:nvSpPr>
        <p:spPr>
          <a:xfrm rot="10800000" flipV="1">
            <a:off x="6040192" y="4508122"/>
            <a:ext cx="5847008" cy="981423"/>
          </a:xfrm>
          <a:prstGeom prst="rect">
            <a:avLst/>
          </a:prstGeom>
        </p:spPr>
        <p:txBody>
          <a:bodyPr wrap="square">
            <a:spAutoFit/>
          </a:bodyPr>
          <a:lstStyle/>
          <a:p>
            <a:pPr algn="just">
              <a:lnSpc>
                <a:spcPct val="107000"/>
              </a:lnSpc>
              <a:spcAft>
                <a:spcPts val="0"/>
              </a:spcAft>
            </a:pPr>
            <a:r>
              <a:rPr lang="en-ZA" b="1" dirty="0">
                <a:solidFill>
                  <a:schemeClr val="bg1"/>
                </a:solidFill>
                <a:latin typeface="Arial" panose="020B0604020202020204" pitchFamily="34" charset="0"/>
                <a:ea typeface="Times New Roman" panose="02020603050405020304" pitchFamily="18" charset="0"/>
                <a:cs typeface="Arial" panose="020B0604020202020204" pitchFamily="34" charset="0"/>
              </a:rPr>
              <a:t>Motorists need to slow down, keep alert, and take extra care when driving at dawn and dusk. Reflective signage will help.</a:t>
            </a:r>
            <a:endParaRPr lang="en-ZA" sz="16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08625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BE9015-8F58-37B9-D4FD-B6F799C63BF0}"/>
              </a:ext>
            </a:extLst>
          </p:cNvPr>
          <p:cNvPicPr>
            <a:picLocks noChangeAspect="1"/>
          </p:cNvPicPr>
          <p:nvPr/>
        </p:nvPicPr>
        <p:blipFill>
          <a:blip r:embed="rId2"/>
          <a:stretch>
            <a:fillRect/>
          </a:stretch>
        </p:blipFill>
        <p:spPr>
          <a:xfrm>
            <a:off x="1" y="1"/>
            <a:ext cx="12192000" cy="6834218"/>
          </a:xfrm>
          <a:prstGeom prst="rect">
            <a:avLst/>
          </a:prstGeom>
        </p:spPr>
      </p:pic>
    </p:spTree>
    <p:extLst>
      <p:ext uri="{BB962C8B-B14F-4D97-AF65-F5344CB8AC3E}">
        <p14:creationId xmlns:p14="http://schemas.microsoft.com/office/powerpoint/2010/main" val="3576963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43966" y="2781838"/>
            <a:ext cx="3214518" cy="584775"/>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CONCLUSION</a:t>
            </a:r>
            <a:endParaRPr lang="en-ZA"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472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4703" r="-482"/>
          <a:stretch/>
        </p:blipFill>
        <p:spPr>
          <a:xfrm>
            <a:off x="459036" y="1506827"/>
            <a:ext cx="11450057" cy="4824000"/>
          </a:xfrm>
          <a:prstGeom prst="rect">
            <a:avLst/>
          </a:prstGeom>
        </p:spPr>
      </p:pic>
      <p:sp>
        <p:nvSpPr>
          <p:cNvPr id="3" name="Rectangle 2"/>
          <p:cNvSpPr/>
          <p:nvPr/>
        </p:nvSpPr>
        <p:spPr>
          <a:xfrm>
            <a:off x="850006" y="193183"/>
            <a:ext cx="9427335" cy="584775"/>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TIMELINE OF INACTION AND ESCALATION</a:t>
            </a:r>
            <a:endParaRPr lang="en-ZA"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3813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0316" y="407963"/>
            <a:ext cx="8075054" cy="584775"/>
          </a:xfrm>
          <a:prstGeom prst="rect">
            <a:avLst/>
          </a:prstGeom>
        </p:spPr>
        <p:txBody>
          <a:bodyPr wrap="square">
            <a:spAutoFit/>
          </a:bodyPr>
          <a:lstStyle/>
          <a:p>
            <a:pPr algn="ctr"/>
            <a:r>
              <a:rPr lang="en-ZA" sz="3200" b="1" i="0" u="none" strike="noStrike" dirty="0">
                <a:solidFill>
                  <a:srgbClr val="0F172A"/>
                </a:solidFill>
                <a:effectLst/>
                <a:latin typeface="Arial" panose="020B0604020202020204" pitchFamily="34" charset="0"/>
                <a:cs typeface="Arial" panose="020B0604020202020204" pitchFamily="34" charset="0"/>
              </a:rPr>
              <a:t>REQUESTED PARLIAMENTARY ACTION</a:t>
            </a:r>
            <a:endParaRPr lang="en-ZA" sz="3200" dirty="0">
              <a:latin typeface="Arial" panose="020B0604020202020204" pitchFamily="34" charset="0"/>
              <a:cs typeface="Arial" panose="020B0604020202020204" pitchFamily="34" charset="0"/>
            </a:endParaRPr>
          </a:p>
        </p:txBody>
      </p:sp>
      <p:sp>
        <p:nvSpPr>
          <p:cNvPr id="3" name="Rectangle 2"/>
          <p:cNvSpPr/>
          <p:nvPr/>
        </p:nvSpPr>
        <p:spPr>
          <a:xfrm>
            <a:off x="643943" y="1146752"/>
            <a:ext cx="10792495" cy="659210"/>
          </a:xfrm>
          <a:prstGeom prst="rect">
            <a:avLst/>
          </a:prstGeom>
        </p:spPr>
        <p:txBody>
          <a:bodyPr wrap="square">
            <a:spAutoFit/>
          </a:bodyPr>
          <a:lstStyle/>
          <a:p>
            <a:r>
              <a:rPr lang="en-US" dirty="0">
                <a:solidFill>
                  <a:srgbClr val="475569"/>
                </a:solidFill>
                <a:latin typeface="Inter"/>
              </a:rPr>
              <a:t>Immediate leadership required from </a:t>
            </a:r>
            <a:r>
              <a:rPr lang="en-US" dirty="0" err="1">
                <a:solidFill>
                  <a:srgbClr val="475569"/>
                </a:solidFill>
                <a:latin typeface="Inter"/>
              </a:rPr>
              <a:t>WCPP</a:t>
            </a:r>
            <a:r>
              <a:rPr lang="en-US" dirty="0">
                <a:solidFill>
                  <a:srgbClr val="475569"/>
                </a:solidFill>
                <a:latin typeface="Inter"/>
              </a:rPr>
              <a:t> and Provincial Executive to prevent further loss of human life and ecological destruction.</a:t>
            </a:r>
            <a:endParaRPr lang="en-Z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 t="30489" r="-3239"/>
          <a:stretch/>
        </p:blipFill>
        <p:spPr>
          <a:xfrm>
            <a:off x="437906" y="2101644"/>
            <a:ext cx="11602197" cy="4392000"/>
          </a:xfrm>
          <a:prstGeom prst="rect">
            <a:avLst/>
          </a:prstGeom>
        </p:spPr>
      </p:pic>
    </p:spTree>
    <p:extLst>
      <p:ext uri="{BB962C8B-B14F-4D97-AF65-F5344CB8AC3E}">
        <p14:creationId xmlns:p14="http://schemas.microsoft.com/office/powerpoint/2010/main" val="1750799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5471" y="528034"/>
            <a:ext cx="5990034" cy="584775"/>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CONCLUDING THOUGHTS</a:t>
            </a:r>
            <a:endParaRPr lang="en-ZA" sz="3200" b="1" dirty="0">
              <a:solidFill>
                <a:schemeClr val="bg1"/>
              </a:solidFill>
              <a:latin typeface="Arial" panose="020B0604020202020204" pitchFamily="34" charset="0"/>
              <a:cs typeface="Arial" panose="020B0604020202020204" pitchFamily="34" charset="0"/>
            </a:endParaRPr>
          </a:p>
        </p:txBody>
      </p:sp>
      <p:sp>
        <p:nvSpPr>
          <p:cNvPr id="3" name="Rectangle 2"/>
          <p:cNvSpPr/>
          <p:nvPr/>
        </p:nvSpPr>
        <p:spPr>
          <a:xfrm>
            <a:off x="1815922" y="1725769"/>
            <a:ext cx="8538692" cy="4031873"/>
          </a:xfrm>
          <a:prstGeom prst="rect">
            <a:avLst/>
          </a:prstGeom>
        </p:spPr>
        <p:txBody>
          <a:bodyPr wrap="square">
            <a:spAutoFit/>
          </a:bodyPr>
          <a:lstStyle/>
          <a:p>
            <a:pPr>
              <a:spcAft>
                <a:spcPts val="0"/>
              </a:spcAft>
            </a:pPr>
            <a:r>
              <a:rPr lang="en-ZA" sz="2000" dirty="0">
                <a:solidFill>
                  <a:schemeClr val="bg1"/>
                </a:solidFill>
                <a:latin typeface="Arial" panose="020B0604020202020204" pitchFamily="34" charset="0"/>
                <a:ea typeface="Calibri" panose="020F0502020204030204" pitchFamily="34" charset="0"/>
                <a:cs typeface="Arial" panose="020B0604020202020204" pitchFamily="34" charset="0"/>
              </a:rPr>
              <a:t>The residents of Betty's Bay thank the Standing Committee on Mobility and trust that our concerns and solutions regarding lawless speeding along the R44 through Betty's Bay will be addressed in accordance with the opinions previously expressed by Minister </a:t>
            </a:r>
            <a:r>
              <a:rPr lang="en-ZA" sz="2000" dirty="0" err="1">
                <a:solidFill>
                  <a:schemeClr val="bg1"/>
                </a:solidFill>
                <a:latin typeface="Arial" panose="020B0604020202020204" pitchFamily="34" charset="0"/>
                <a:ea typeface="Calibri" panose="020F0502020204030204" pitchFamily="34" charset="0"/>
                <a:cs typeface="Arial" panose="020B0604020202020204" pitchFamily="34" charset="0"/>
              </a:rPr>
              <a:t>Sileku</a:t>
            </a:r>
            <a:r>
              <a:rPr lang="en-ZA" sz="2000" dirty="0">
                <a:solidFill>
                  <a:schemeClr val="bg1"/>
                </a:solidFill>
                <a:latin typeface="Arial" panose="020B0604020202020204" pitchFamily="34" charset="0"/>
                <a:ea typeface="Calibri" panose="020F0502020204030204" pitchFamily="34" charset="0"/>
                <a:cs typeface="Arial" panose="020B0604020202020204" pitchFamily="34" charset="0"/>
              </a:rPr>
              <a:t>. </a:t>
            </a:r>
          </a:p>
          <a:p>
            <a:pPr>
              <a:spcAft>
                <a:spcPts val="0"/>
              </a:spcAft>
            </a:pPr>
            <a:r>
              <a:rPr lang="en-ZA" sz="2000" dirty="0">
                <a:solidFill>
                  <a:schemeClr val="bg1"/>
                </a:solidFill>
                <a:latin typeface="Arial" panose="020B0604020202020204" pitchFamily="34" charset="0"/>
                <a:ea typeface="Calibri" panose="020F0502020204030204" pitchFamily="34" charset="0"/>
                <a:cs typeface="Arial" panose="020B0604020202020204" pitchFamily="34" charset="0"/>
              </a:rPr>
              <a:t> </a:t>
            </a:r>
          </a:p>
          <a:p>
            <a:pPr>
              <a:spcAft>
                <a:spcPts val="0"/>
              </a:spcAft>
            </a:pPr>
            <a:r>
              <a:rPr lang="en-ZA" sz="2000" dirty="0">
                <a:solidFill>
                  <a:schemeClr val="bg1"/>
                </a:solidFill>
                <a:latin typeface="Arial" panose="020B0604020202020204" pitchFamily="34" charset="0"/>
                <a:ea typeface="Calibri" panose="020F0502020204030204" pitchFamily="34" charset="0"/>
                <a:cs typeface="Arial" panose="020B0604020202020204" pitchFamily="34" charset="0"/>
              </a:rPr>
              <a:t>"A change in behaviour of lawless drivers requires a shift in </a:t>
            </a:r>
            <a:r>
              <a:rPr lang="en-ZA" sz="2000" dirty="0" err="1">
                <a:solidFill>
                  <a:schemeClr val="bg1"/>
                </a:solidFill>
                <a:latin typeface="Arial" panose="020B0604020202020204" pitchFamily="34" charset="0"/>
                <a:ea typeface="Calibri" panose="020F0502020204030204" pitchFamily="34" charset="0"/>
                <a:cs typeface="Arial" panose="020B0604020202020204" pitchFamily="34" charset="0"/>
              </a:rPr>
              <a:t>mindset</a:t>
            </a:r>
            <a:r>
              <a:rPr lang="en-ZA" sz="2000" dirty="0">
                <a:solidFill>
                  <a:schemeClr val="bg1"/>
                </a:solidFill>
                <a:latin typeface="Arial" panose="020B0604020202020204" pitchFamily="34" charset="0"/>
                <a:ea typeface="Calibri" panose="020F0502020204030204" pitchFamily="34" charset="0"/>
                <a:cs typeface="Arial" panose="020B0604020202020204" pitchFamily="34" charset="0"/>
              </a:rPr>
              <a:t> alongside strict law enforcement. Punitive measures like fines and roadblocks are not enough on their own without personal accountability. Excessive speed significantly reduces a driver's reaction time, increases the severity of collisions and diminishes the effectiveness of safety measures in vehicles." </a:t>
            </a:r>
            <a:br>
              <a:rPr lang="en-ZA"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n-ZA" dirty="0">
                <a:solidFill>
                  <a:schemeClr val="bg1"/>
                </a:solidFill>
                <a:latin typeface="Arial" panose="020B0604020202020204" pitchFamily="34" charset="0"/>
                <a:ea typeface="Calibri" panose="020F0502020204030204" pitchFamily="34" charset="0"/>
                <a:cs typeface="Arial" panose="020B0604020202020204" pitchFamily="34" charset="0"/>
              </a:rPr>
            </a:br>
            <a:r>
              <a:rPr lang="en-ZA" dirty="0">
                <a:latin typeface="Arial" panose="020B0604020202020204" pitchFamily="34" charset="0"/>
                <a:ea typeface="Calibri" panose="020F0502020204030204" pitchFamily="34" charset="0"/>
                <a:cs typeface="Arial" panose="020B0604020202020204" pitchFamily="34" charset="0"/>
              </a:rPr>
              <a:t> </a:t>
            </a:r>
            <a:endParaRPr lang="en-ZA"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27198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66694" y="244699"/>
            <a:ext cx="3044896" cy="1077218"/>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THANK YOU </a:t>
            </a:r>
          </a:p>
          <a:p>
            <a:pPr algn="ctr"/>
            <a:endParaRPr lang="en-ZA" sz="3200" b="1"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7745" t="29849" r="15917" b="50611"/>
          <a:stretch/>
        </p:blipFill>
        <p:spPr>
          <a:xfrm>
            <a:off x="1841679" y="1223494"/>
            <a:ext cx="8087933" cy="1339403"/>
          </a:xfrm>
          <a:prstGeom prst="rect">
            <a:avLst/>
          </a:prstGeom>
        </p:spPr>
      </p:pic>
      <p:pic>
        <p:nvPicPr>
          <p:cNvPr id="4" name="Picture 3" descr="C:\Users\Carol\Documents\BETTYS BAY CONSERVNACY\Bettys Bay Conservancy\newsletter\2025\April\oystercatcher pics\IMG-20250513-WA0005.jpg"/>
          <p:cNvPicPr/>
          <p:nvPr/>
        </p:nvPicPr>
        <p:blipFill rotWithShape="1">
          <a:blip r:embed="rId3" cstate="print">
            <a:extLst>
              <a:ext uri="{28A0092B-C50C-407E-A947-70E740481C1C}">
                <a14:useLocalDpi xmlns:a14="http://schemas.microsoft.com/office/drawing/2010/main" val="0"/>
              </a:ext>
            </a:extLst>
          </a:blip>
          <a:srcRect r="434" b="15146"/>
          <a:stretch/>
        </p:blipFill>
        <p:spPr bwMode="auto">
          <a:xfrm>
            <a:off x="2547047" y="2876598"/>
            <a:ext cx="6912000" cy="388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32499301"/>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9169910-5d15-4fcf-b907-540f83d85dd9}" enabled="1" method="Privileged" siteId="{710b1675-b870-4652-b453-d417a82a0b6f}" removed="0"/>
</clbl:labelList>
</file>

<file path=docProps/app.xml><?xml version="1.0" encoding="utf-8"?>
<Properties xmlns="http://schemas.openxmlformats.org/officeDocument/2006/extended-properties" xmlns:vt="http://schemas.openxmlformats.org/officeDocument/2006/docPropsVTypes">
  <Template>Slice</Template>
  <TotalTime>4253</TotalTime>
  <Words>1268</Words>
  <Application>Microsoft Office PowerPoint</Application>
  <PresentationFormat>Widescreen</PresentationFormat>
  <Paragraphs>127</Paragraphs>
  <Slides>38</Slides>
  <Notes>0</Notes>
  <HiddenSlides>0</HiddenSlides>
  <MMClips>12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Aptos</vt:lpstr>
      <vt:lpstr>Arial</vt:lpstr>
      <vt:lpstr>Calibri</vt:lpstr>
      <vt:lpstr>Century Gothic</vt:lpstr>
      <vt:lpstr>Inter</vt:lpstr>
      <vt:lpstr>Poppins</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 Du Toit</dc:creator>
  <cp:lastModifiedBy>Leon Du Toit</cp:lastModifiedBy>
  <cp:revision>125</cp:revision>
  <cp:lastPrinted>2026-08-21T13:16:53Z</cp:lastPrinted>
  <dcterms:created xsi:type="dcterms:W3CDTF">2026-09-18T13:35:17Z</dcterms:created>
  <dcterms:modified xsi:type="dcterms:W3CDTF">2026-09-18T14:19:54Z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Slice:14</vt:lpwstr>
  </property>
  <property fmtid="{D5CDD505-2E9C-101B-9397-08002B2CF9AE}" pid="3" name="ClassificationContentMarkingFooterText">
    <vt:lpwstr>Public</vt:lpwstr>
  </property>
</Properties>
</file>